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3.jpg" ContentType="image/jpg"/>
  <Override PartName="/ppt/media/image4.jpg" ContentType="image/jpg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6"/>
  </p:sldMasterIdLst>
  <p:notesMasterIdLst>
    <p:notesMasterId r:id="rId36"/>
  </p:notesMasterIdLst>
  <p:handoutMasterIdLst>
    <p:handoutMasterId r:id="rId37"/>
  </p:handoutMasterIdLst>
  <p:sldIdLst>
    <p:sldId id="276" r:id="rId7"/>
    <p:sldId id="331" r:id="rId8"/>
    <p:sldId id="288" r:id="rId9"/>
    <p:sldId id="311" r:id="rId10"/>
    <p:sldId id="279" r:id="rId11"/>
    <p:sldId id="296" r:id="rId12"/>
    <p:sldId id="291" r:id="rId13"/>
    <p:sldId id="294" r:id="rId14"/>
    <p:sldId id="292" r:id="rId15"/>
    <p:sldId id="293" r:id="rId16"/>
    <p:sldId id="295" r:id="rId17"/>
    <p:sldId id="298" r:id="rId18"/>
    <p:sldId id="307" r:id="rId19"/>
    <p:sldId id="305" r:id="rId20"/>
    <p:sldId id="299" r:id="rId21"/>
    <p:sldId id="289" r:id="rId22"/>
    <p:sldId id="285" r:id="rId23"/>
    <p:sldId id="308" r:id="rId24"/>
    <p:sldId id="309" r:id="rId25"/>
    <p:sldId id="310" r:id="rId26"/>
    <p:sldId id="318" r:id="rId27"/>
    <p:sldId id="319" r:id="rId28"/>
    <p:sldId id="327" r:id="rId29"/>
    <p:sldId id="280" r:id="rId30"/>
    <p:sldId id="328" r:id="rId31"/>
    <p:sldId id="329" r:id="rId32"/>
    <p:sldId id="330" r:id="rId33"/>
    <p:sldId id="303" r:id="rId34"/>
    <p:sldId id="301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3C3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5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2820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viewProps" Target="viewProps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3D5762-6F12-45DD-9283-BD7E60AA371C}" type="datetimeFigureOut">
              <a:rPr lang="en-US" smtClean="0"/>
              <a:t>11/29/2019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34A267-6DE2-4CF2-894E-ACD33BADB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0304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015112-1C9A-4AB9-AC70-7ACB8A4F60C4}" type="datetimeFigureOut">
              <a:rPr lang="en-US" smtClean="0"/>
              <a:t>11/29/2019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8B77BD-2BD0-46F1-A8C2-25F2EA5C4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454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F4CDF-243B-4566-B547-B5164AB2F683}" type="slidenum">
              <a:rPr lang="en-IN" smtClean="0"/>
              <a:pPr/>
              <a:t>22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453407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6835" y="393494"/>
            <a:ext cx="10959548" cy="146181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CABC1-0C82-41C1-ADA4-A833023913CA}" type="datetime1">
              <a:rPr lang="en-US" smtClean="0"/>
              <a:t>11/29/2019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Version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12" y="267149"/>
            <a:ext cx="11687175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37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72C19-8F44-4E97-ACC7-E8006E487D46}" type="datetime1">
              <a:rPr lang="en-US" smtClean="0"/>
              <a:t>11/29/2019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CCCCC-67EC-4714-9F07-AC8A8E5F78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905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B2304-5E5C-406B-89AF-CC6FB28ED628}" type="datetime1">
              <a:rPr lang="en-US" smtClean="0"/>
              <a:t>11/29/2019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CCCCC-67EC-4714-9F07-AC8A8E5F78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328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F4000-2C87-4524-A13C-F37F34DA081F}" type="datetime1">
              <a:rPr lang="en-US" smtClean="0"/>
              <a:t>11/29/2019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CCCCC-67EC-4714-9F07-AC8A8E5F786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670" y="365125"/>
            <a:ext cx="10515600" cy="1542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8626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750BF-BD53-4782-AE3E-40D87947D912}" type="datetime1">
              <a:rPr lang="en-US" smtClean="0"/>
              <a:t>11/29/2019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CCCCC-67EC-4714-9F07-AC8A8E5F78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194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AC653-832D-43C5-91C2-B633FA349D49}" type="datetime1">
              <a:rPr lang="en-US" smtClean="0"/>
              <a:t>11/29/2019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CCCCC-67EC-4714-9F07-AC8A8E5F78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489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CB06F-1C08-479A-93B1-9E982E9845A2}" type="datetime1">
              <a:rPr lang="en-US" smtClean="0"/>
              <a:t>11/29/2019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CCCCC-67EC-4714-9F07-AC8A8E5F78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34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63D65-9BB7-4541-BC40-23BE4FE22384}" type="datetime1">
              <a:rPr lang="en-US" smtClean="0"/>
              <a:t>11/29/2019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n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9505002" y="5619234"/>
            <a:ext cx="7607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Versio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336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A3702-D825-435E-B02E-9129B265B52D}" type="datetime1">
              <a:rPr lang="en-US" smtClean="0"/>
              <a:t>11/29/2019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CCCCC-67EC-4714-9F07-AC8A8E5F78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517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5A998-9D76-4108-AC4A-A03058F14DF1}" type="datetime1">
              <a:rPr lang="en-US" smtClean="0"/>
              <a:t>11/29/2019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CCCCC-67EC-4714-9F07-AC8A8E5F78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46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C40D4-8932-4A42-85DA-602E518381F6}" type="datetime1">
              <a:rPr lang="en-US" smtClean="0"/>
              <a:t>11/29/2019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CCCCC-67EC-4714-9F07-AC8A8E5F78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333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26B9EB-A860-4C35-B7EA-36C66DB753F7}" type="datetime1">
              <a:rPr lang="en-US" smtClean="0"/>
              <a:t>11/29/2019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8CCCCC-67EC-4714-9F07-AC8A8E5F78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011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canp.org/" TargetMode="External"/><Relationship Id="rId2" Type="http://schemas.openxmlformats.org/officeDocument/2006/relationships/hyperlink" Target="http://www.mcc.gov/work-with-u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info@mcanp.org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35" y="1039094"/>
            <a:ext cx="3902732" cy="312015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835022" y="920621"/>
            <a:ext cx="795664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Gotham Medium" pitchFamily="50" charset="0"/>
                <a:cs typeface="Gotham Medium" pitchFamily="50" charset="0"/>
              </a:rPr>
              <a:t>Millennium Challenge Account Nepal (MCA-Nepal)</a:t>
            </a:r>
          </a:p>
          <a:p>
            <a:pPr algn="ctr"/>
            <a:endParaRPr lang="en-US" sz="3200" b="1" dirty="0">
              <a:latin typeface="Gotham Medium" pitchFamily="50" charset="0"/>
              <a:cs typeface="Gotham Medium" pitchFamily="50" charset="0"/>
            </a:endParaRPr>
          </a:p>
          <a:p>
            <a:pPr algn="ctr"/>
            <a:r>
              <a:rPr lang="en-US" sz="3200" b="1" dirty="0">
                <a:latin typeface="Gotham Medium" pitchFamily="50" charset="0"/>
                <a:cs typeface="Gotham Medium" pitchFamily="50" charset="0"/>
              </a:rPr>
              <a:t>Electricity Transmission Project (ETP)</a:t>
            </a:r>
          </a:p>
          <a:p>
            <a:pPr algn="ctr"/>
            <a:endParaRPr lang="en-US" sz="3200" b="1" dirty="0" smtClean="0">
              <a:latin typeface="Gotham Medium" pitchFamily="50" charset="0"/>
              <a:cs typeface="Gotham Medium" pitchFamily="50" charset="0"/>
            </a:endParaRPr>
          </a:p>
          <a:p>
            <a:pPr algn="ctr"/>
            <a:endParaRPr lang="en-US" sz="3200" b="1" dirty="0" smtClean="0">
              <a:latin typeface="Gotham Medium" pitchFamily="50" charset="0"/>
              <a:cs typeface="Gotham Medium" pitchFamily="50" charset="0"/>
            </a:endParaRPr>
          </a:p>
          <a:p>
            <a:pPr marL="968375"/>
            <a:r>
              <a:rPr lang="en-US" sz="3200" b="1" dirty="0" smtClean="0">
                <a:latin typeface="Gotham Medium" pitchFamily="50" charset="0"/>
                <a:cs typeface="Gotham Medium" pitchFamily="50" charset="0"/>
              </a:rPr>
              <a:t>Transmission Line</a:t>
            </a:r>
          </a:p>
          <a:p>
            <a:pPr marL="968375"/>
            <a:r>
              <a:rPr lang="en-US" sz="3200" b="1" dirty="0" smtClean="0">
                <a:latin typeface="Gotham Medium" pitchFamily="50" charset="0"/>
                <a:cs typeface="Gotham Medium" pitchFamily="50" charset="0"/>
              </a:rPr>
              <a:t>Activity </a:t>
            </a:r>
          </a:p>
          <a:p>
            <a:pPr marL="968375"/>
            <a:r>
              <a:rPr lang="en-US" sz="3200" b="1" dirty="0" smtClean="0">
                <a:latin typeface="Gotham Medium" pitchFamily="50" charset="0"/>
                <a:cs typeface="Gotham Medium" pitchFamily="50" charset="0"/>
              </a:rPr>
              <a:t>Outreach Event, New </a:t>
            </a:r>
            <a:r>
              <a:rPr lang="en-US" sz="3200" b="1" dirty="0">
                <a:latin typeface="Gotham Medium" pitchFamily="50" charset="0"/>
                <a:cs typeface="Gotham Medium" pitchFamily="50" charset="0"/>
              </a:rPr>
              <a:t>Delhi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7625D-6104-4382-A477-47BDF720C33C}" type="datetime1">
              <a:rPr lang="en-US" smtClean="0"/>
              <a:t>11/29/2019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870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789" y="304634"/>
            <a:ext cx="8955645" cy="1325563"/>
          </a:xfrm>
        </p:spPr>
        <p:txBody>
          <a:bodyPr>
            <a:noAutofit/>
          </a:bodyPr>
          <a:lstStyle/>
          <a:p>
            <a:r>
              <a:rPr lang="en-US" sz="2400" b="1" dirty="0">
                <a:latin typeface="Gotham Medium" pitchFamily="50" charset="0"/>
                <a:cs typeface="Gotham Medium" pitchFamily="50" charset="0"/>
              </a:rPr>
              <a:t>New </a:t>
            </a:r>
            <a:r>
              <a:rPr lang="en-US" sz="2400" b="1" dirty="0" err="1">
                <a:latin typeface="Gotham Medium" pitchFamily="50" charset="0"/>
                <a:cs typeface="Gotham Medium" pitchFamily="50" charset="0"/>
              </a:rPr>
              <a:t>Damauli</a:t>
            </a:r>
            <a:r>
              <a:rPr lang="en-US" sz="2400" b="1" dirty="0">
                <a:latin typeface="Gotham Medium" pitchFamily="50" charset="0"/>
                <a:cs typeface="Gotham Medium" pitchFamily="50" charset="0"/>
              </a:rPr>
              <a:t>-New </a:t>
            </a:r>
            <a:r>
              <a:rPr lang="en-US" sz="2400" b="1" dirty="0" err="1">
                <a:latin typeface="Gotham Medium" pitchFamily="50" charset="0"/>
                <a:cs typeface="Gotham Medium" pitchFamily="50" charset="0"/>
              </a:rPr>
              <a:t>Butwal</a:t>
            </a:r>
            <a:r>
              <a:rPr lang="en-US" sz="2400" b="1" dirty="0">
                <a:latin typeface="Gotham Medium" pitchFamily="50" charset="0"/>
                <a:cs typeface="Gotham Medium" pitchFamily="50" charset="0"/>
              </a:rPr>
              <a:t>-Indo Nepal Border 400kV D/C  Transmission Line</a:t>
            </a:r>
            <a:br>
              <a:rPr lang="en-US" sz="2400" b="1" dirty="0">
                <a:latin typeface="Gotham Medium" pitchFamily="50" charset="0"/>
                <a:cs typeface="Gotham Medium" pitchFamily="50" charset="0"/>
              </a:rPr>
            </a:br>
            <a:endParaRPr lang="en-US" sz="2400" b="1" dirty="0">
              <a:latin typeface="Gotham Medium" pitchFamily="50" charset="0"/>
              <a:cs typeface="Gotham Medium" pitchFamily="50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6000" y="1803202"/>
            <a:ext cx="5777132" cy="24868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4863" lvl="1" indent="-347663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2060"/>
                </a:solidFill>
                <a:latin typeface="Gotham Light" pitchFamily="50" charset="0"/>
                <a:cs typeface="Gotham Light" pitchFamily="50" charset="0"/>
              </a:rPr>
              <a:t>New </a:t>
            </a:r>
            <a:r>
              <a:rPr lang="en-US" sz="1600" dirty="0" err="1">
                <a:solidFill>
                  <a:srgbClr val="002060"/>
                </a:solidFill>
                <a:latin typeface="Gotham Light" pitchFamily="50" charset="0"/>
                <a:cs typeface="Gotham Light" pitchFamily="50" charset="0"/>
              </a:rPr>
              <a:t>Damauli</a:t>
            </a:r>
            <a:r>
              <a:rPr lang="en-US" sz="1600" dirty="0">
                <a:solidFill>
                  <a:srgbClr val="002060"/>
                </a:solidFill>
                <a:latin typeface="Gotham Light" pitchFamily="50" charset="0"/>
                <a:cs typeface="Gotham Light" pitchFamily="50" charset="0"/>
              </a:rPr>
              <a:t> to New </a:t>
            </a:r>
            <a:r>
              <a:rPr lang="en-US" sz="1600" dirty="0" err="1">
                <a:solidFill>
                  <a:srgbClr val="002060"/>
                </a:solidFill>
                <a:latin typeface="Gotham Light" pitchFamily="50" charset="0"/>
                <a:cs typeface="Gotham Light" pitchFamily="50" charset="0"/>
              </a:rPr>
              <a:t>Butwal</a:t>
            </a:r>
            <a:endParaRPr lang="en-US" sz="1600" dirty="0">
              <a:solidFill>
                <a:srgbClr val="002060"/>
              </a:solidFill>
              <a:latin typeface="Gotham Light" pitchFamily="50" charset="0"/>
              <a:cs typeface="Gotham Light" pitchFamily="50" charset="0"/>
            </a:endParaRPr>
          </a:p>
          <a:p>
            <a:pPr marL="804863" lvl="1" indent="-347663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2060"/>
                </a:solidFill>
                <a:latin typeface="Gotham Light" pitchFamily="50" charset="0"/>
                <a:cs typeface="Gotham Light" pitchFamily="50" charset="0"/>
              </a:rPr>
              <a:t>Cuts across three physiographic zones - </a:t>
            </a:r>
            <a:r>
              <a:rPr lang="en-US" sz="1600" dirty="0" err="1">
                <a:solidFill>
                  <a:srgbClr val="002060"/>
                </a:solidFill>
                <a:latin typeface="Gotham Light" pitchFamily="50" charset="0"/>
                <a:cs typeface="Gotham Light" pitchFamily="50" charset="0"/>
              </a:rPr>
              <a:t>Terai</a:t>
            </a:r>
            <a:r>
              <a:rPr lang="en-US" sz="1600" dirty="0">
                <a:solidFill>
                  <a:srgbClr val="002060"/>
                </a:solidFill>
                <a:latin typeface="Gotham Light" pitchFamily="50" charset="0"/>
                <a:cs typeface="Gotham Light" pitchFamily="50" charset="0"/>
              </a:rPr>
              <a:t>, Siwalik, and Middle Mountains.</a:t>
            </a:r>
          </a:p>
          <a:p>
            <a:pPr marL="804863" lvl="1" indent="-347663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2060"/>
                </a:solidFill>
                <a:latin typeface="Gotham Light" pitchFamily="50" charset="0"/>
                <a:cs typeface="Gotham Light" pitchFamily="50" charset="0"/>
              </a:rPr>
              <a:t>Section Length : Approx. </a:t>
            </a:r>
            <a:r>
              <a:rPr lang="en-US" altLang="en-US" sz="1600" dirty="0">
                <a:solidFill>
                  <a:srgbClr val="002060"/>
                </a:solidFill>
                <a:latin typeface="Gotham Light" pitchFamily="50" charset="0"/>
                <a:cs typeface="Gotham Light" pitchFamily="50" charset="0"/>
              </a:rPr>
              <a:t>90 km</a:t>
            </a:r>
          </a:p>
          <a:p>
            <a:pPr marL="804863" lvl="1" indent="-347663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2060"/>
                </a:solidFill>
                <a:latin typeface="Gotham Light" pitchFamily="50" charset="0"/>
                <a:cs typeface="Gotham Light" pitchFamily="50" charset="0"/>
              </a:rPr>
              <a:t>No. of towers: Approx. 248</a:t>
            </a:r>
          </a:p>
          <a:p>
            <a:pPr marL="804863" lvl="1" indent="-347663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2060"/>
                </a:solidFill>
                <a:latin typeface="Gotham Light" pitchFamily="50" charset="0"/>
                <a:cs typeface="Gotham Light" pitchFamily="50" charset="0"/>
              </a:rPr>
              <a:t>400 kV Quad Moose Double Circuit</a:t>
            </a:r>
          </a:p>
          <a:p>
            <a:pPr marL="804863" lvl="1" indent="-347663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2060"/>
                </a:solidFill>
                <a:latin typeface="Gotham Light" pitchFamily="50" charset="0"/>
                <a:cs typeface="Gotham Light" pitchFamily="50" charset="0"/>
              </a:rPr>
              <a:t>Few Quad Moose Quad Circuit towers near New </a:t>
            </a:r>
            <a:r>
              <a:rPr lang="en-US" sz="1600" dirty="0" err="1">
                <a:solidFill>
                  <a:srgbClr val="002060"/>
                </a:solidFill>
                <a:latin typeface="Gotham Light" pitchFamily="50" charset="0"/>
                <a:cs typeface="Gotham Light" pitchFamily="50" charset="0"/>
              </a:rPr>
              <a:t>Butwal</a:t>
            </a:r>
            <a:r>
              <a:rPr lang="en-US" sz="1600" dirty="0">
                <a:solidFill>
                  <a:srgbClr val="002060"/>
                </a:solidFill>
                <a:latin typeface="Gotham Light" pitchFamily="50" charset="0"/>
                <a:cs typeface="Gotham Light" pitchFamily="50" charset="0"/>
              </a:rPr>
              <a:t> </a:t>
            </a:r>
            <a:r>
              <a:rPr lang="en-US" sz="1600" dirty="0" smtClean="0">
                <a:solidFill>
                  <a:srgbClr val="002060"/>
                </a:solidFill>
                <a:latin typeface="Gotham Light" pitchFamily="50" charset="0"/>
                <a:cs typeface="Gotham Light" pitchFamily="50" charset="0"/>
              </a:rPr>
              <a:t>substation</a:t>
            </a:r>
          </a:p>
          <a:p>
            <a:pPr marL="804863" lvl="1" indent="-347663">
              <a:buFont typeface="Wingdings" panose="05000000000000000000" pitchFamily="2" charset="2"/>
              <a:buChar char="§"/>
            </a:pPr>
            <a:endParaRPr lang="en-US" sz="1600" dirty="0">
              <a:solidFill>
                <a:srgbClr val="002060"/>
              </a:solidFill>
              <a:latin typeface="Gotham Light" pitchFamily="50" charset="0"/>
              <a:cs typeface="Gotham Light" pitchFamily="50" charset="0"/>
            </a:endParaRPr>
          </a:p>
          <a:p>
            <a:pPr lvl="1"/>
            <a:endParaRPr lang="en-US" sz="1600" spc="-5" dirty="0">
              <a:solidFill>
                <a:srgbClr val="002664"/>
              </a:solidFill>
              <a:latin typeface="Gotham Light" pitchFamily="50" charset="0"/>
              <a:cs typeface="Gotham Light" pitchFamily="50" charset="0"/>
            </a:endParaRPr>
          </a:p>
        </p:txBody>
      </p:sp>
      <p:pic>
        <p:nvPicPr>
          <p:cNvPr id="6" name="Picture 2" descr="https://lh5.googleusercontent.com/fhlNgvpsLQ8sGuYUaHqcFdE9ZZJECm3Pe7Ut26-1o01i0ASBZHPq9jAkq9Etrif-4S8L_z_jC7StGXZ0OAOy7psn0rQagh2QGIW-AbpegPrVtYHRMs4njCwFCwnM2JZWDZRWiM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845" y="1830498"/>
            <a:ext cx="5709073" cy="440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" descr="image00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1" t="49957" r="3237" b="6546"/>
          <a:stretch/>
        </p:blipFill>
        <p:spPr bwMode="auto">
          <a:xfrm>
            <a:off x="6630166" y="4194050"/>
            <a:ext cx="5242966" cy="2046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69CCD-B9A8-4A78-8D55-18FEC371C7D9}" type="datetime1">
              <a:rPr lang="en-US" smtClean="0"/>
              <a:t>11/29/2019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295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320" y="42817"/>
            <a:ext cx="8829874" cy="1325563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Gotham Medium" pitchFamily="50" charset="0"/>
                <a:cs typeface="Gotham Medium" pitchFamily="50" charset="0"/>
              </a:rPr>
              <a:t>New </a:t>
            </a:r>
            <a:r>
              <a:rPr lang="en-US" sz="2400" b="1" dirty="0" err="1">
                <a:latin typeface="Gotham Medium" pitchFamily="50" charset="0"/>
                <a:cs typeface="Gotham Medium" pitchFamily="50" charset="0"/>
              </a:rPr>
              <a:t>Damauli</a:t>
            </a:r>
            <a:r>
              <a:rPr lang="en-US" sz="2400" b="1" dirty="0">
                <a:latin typeface="Gotham Medium" pitchFamily="50" charset="0"/>
                <a:cs typeface="Gotham Medium" pitchFamily="50" charset="0"/>
              </a:rPr>
              <a:t>-New </a:t>
            </a:r>
            <a:r>
              <a:rPr lang="en-US" sz="2400" b="1" dirty="0" err="1">
                <a:latin typeface="Gotham Medium" pitchFamily="50" charset="0"/>
                <a:cs typeface="Gotham Medium" pitchFamily="50" charset="0"/>
              </a:rPr>
              <a:t>Butwal</a:t>
            </a:r>
            <a:r>
              <a:rPr lang="en-US" sz="2400" b="1" dirty="0">
                <a:latin typeface="Gotham Medium" pitchFamily="50" charset="0"/>
                <a:cs typeface="Gotham Medium" pitchFamily="50" charset="0"/>
              </a:rPr>
              <a:t>-Indo Nepal Border 400kV D/C  Transmission Line</a:t>
            </a:r>
          </a:p>
        </p:txBody>
      </p:sp>
      <p:sp>
        <p:nvSpPr>
          <p:cNvPr id="4" name="Content Placeholder 2"/>
          <p:cNvSpPr txBox="1">
            <a:spLocks noGrp="1"/>
          </p:cNvSpPr>
          <p:nvPr>
            <p:ph idx="1"/>
          </p:nvPr>
        </p:nvSpPr>
        <p:spPr>
          <a:xfrm>
            <a:off x="6886592" y="1884183"/>
            <a:ext cx="4850483" cy="21373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4863" lvl="1" indent="-347663"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rgbClr val="002060"/>
                </a:solidFill>
                <a:latin typeface="Gotham Light" pitchFamily="50" charset="0"/>
                <a:cs typeface="Gotham Light" pitchFamily="50" charset="0"/>
              </a:rPr>
              <a:t>New </a:t>
            </a:r>
            <a:r>
              <a:rPr lang="en-US" sz="1800" dirty="0" err="1">
                <a:solidFill>
                  <a:srgbClr val="002060"/>
                </a:solidFill>
                <a:latin typeface="Gotham Light" pitchFamily="50" charset="0"/>
                <a:cs typeface="Gotham Light" pitchFamily="50" charset="0"/>
              </a:rPr>
              <a:t>Butwal</a:t>
            </a:r>
            <a:r>
              <a:rPr lang="en-US" sz="1800" dirty="0">
                <a:solidFill>
                  <a:srgbClr val="002060"/>
                </a:solidFill>
                <a:latin typeface="Gotham Light" pitchFamily="50" charset="0"/>
                <a:cs typeface="Gotham Light" pitchFamily="50" charset="0"/>
              </a:rPr>
              <a:t> to India Border</a:t>
            </a:r>
          </a:p>
          <a:p>
            <a:pPr marL="804863" lvl="1" indent="-347663">
              <a:buFont typeface="Wingdings" panose="05000000000000000000" pitchFamily="2" charset="2"/>
              <a:buChar char="§"/>
            </a:pPr>
            <a:r>
              <a:rPr lang="en-US" sz="1800" dirty="0" err="1">
                <a:solidFill>
                  <a:srgbClr val="002060"/>
                </a:solidFill>
                <a:latin typeface="Gotham Light" pitchFamily="50" charset="0"/>
                <a:cs typeface="Gotham Light" pitchFamily="50" charset="0"/>
              </a:rPr>
              <a:t>Terai</a:t>
            </a:r>
            <a:r>
              <a:rPr lang="en-US" sz="1800" dirty="0">
                <a:solidFill>
                  <a:srgbClr val="002060"/>
                </a:solidFill>
                <a:latin typeface="Gotham Light" pitchFamily="50" charset="0"/>
                <a:cs typeface="Gotham Light" pitchFamily="50" charset="0"/>
              </a:rPr>
              <a:t> physiographic zone</a:t>
            </a:r>
          </a:p>
          <a:p>
            <a:pPr marL="804863" lvl="1" indent="-347663"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rgbClr val="002060"/>
                </a:solidFill>
                <a:latin typeface="Gotham Light" pitchFamily="50" charset="0"/>
                <a:cs typeface="Gotham Light" pitchFamily="50" charset="0"/>
              </a:rPr>
              <a:t>Section Length : Approx. </a:t>
            </a:r>
            <a:r>
              <a:rPr lang="en-US" altLang="en-US" sz="1800" dirty="0">
                <a:solidFill>
                  <a:srgbClr val="002060"/>
                </a:solidFill>
                <a:latin typeface="Gotham Light" pitchFamily="50" charset="0"/>
                <a:cs typeface="Gotham Light" pitchFamily="50" charset="0"/>
              </a:rPr>
              <a:t>18 km</a:t>
            </a:r>
          </a:p>
          <a:p>
            <a:pPr marL="804863" lvl="1" indent="-347663"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rgbClr val="002060"/>
                </a:solidFill>
                <a:latin typeface="Gotham Light" pitchFamily="50" charset="0"/>
                <a:cs typeface="Gotham Light" pitchFamily="50" charset="0"/>
              </a:rPr>
              <a:t>No. of towers: Approx. 52</a:t>
            </a:r>
          </a:p>
          <a:p>
            <a:pPr marL="804863" lvl="1" indent="-347663"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rgbClr val="002060"/>
                </a:solidFill>
                <a:latin typeface="Gotham Light" pitchFamily="50" charset="0"/>
                <a:cs typeface="Gotham Light" pitchFamily="50" charset="0"/>
              </a:rPr>
              <a:t>400 kV Quad Moose Double Circuit</a:t>
            </a:r>
          </a:p>
        </p:txBody>
      </p:sp>
      <p:pic>
        <p:nvPicPr>
          <p:cNvPr id="3074" name="Picture 2" descr="https://lh6.googleusercontent.com/3G3MYOxyoaA-2PORyF7mLxs5juFVMRp2K2FIAUiIBZEfpliqll-gmczgFdWiHH_F-5zBLqMnB9Zwg6UcZ3CM1WrrZyFSfQhp8Cq8jGiY-bqh_wLP82AcBdIZk0JynGvsAFtngv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846" y="1482430"/>
            <a:ext cx="6329746" cy="4896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lh6.googleusercontent.com/AZ2W-Tn_GNN9ztHA2YRszlZil2I82YSL4dsn9H_HWwdQ7LS8gNfsdvekAXCy22Jzep7HnocpgLkSX9sK9__LjbRluWDo_X_2W59yZ-FdEYpmZU0h7G6IYMgn6xctt6_7XhMZbJ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300" y="4537293"/>
            <a:ext cx="4616285" cy="1842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53296-D21A-4CA3-884E-2152ADD96A56}" type="datetime1">
              <a:rPr lang="en-US" smtClean="0"/>
              <a:t>11/29/2019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55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943" y="149644"/>
            <a:ext cx="6955971" cy="1325563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Gotham Medium" pitchFamily="50" charset="0"/>
                <a:cs typeface="Gotham Medium" pitchFamily="50" charset="0"/>
              </a:rPr>
              <a:t>Transmission </a:t>
            </a:r>
            <a:r>
              <a:rPr lang="en-US" sz="2400" b="1" dirty="0" smtClean="0">
                <a:latin typeface="Gotham Medium" pitchFamily="50" charset="0"/>
                <a:cs typeface="Gotham Medium" pitchFamily="50" charset="0"/>
              </a:rPr>
              <a:t>Line Towers</a:t>
            </a:r>
            <a:endParaRPr lang="en-US" sz="2400" b="1" dirty="0">
              <a:latin typeface="Gotham Medium" pitchFamily="50" charset="0"/>
              <a:cs typeface="Gotham Medium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7221" y="1796596"/>
            <a:ext cx="2964180" cy="3781243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1800" spc="-5" dirty="0">
              <a:solidFill>
                <a:srgbClr val="002664"/>
              </a:solidFill>
              <a:latin typeface="Gotham Light" pitchFamily="50" charset="0"/>
              <a:cs typeface="Gotham Light" pitchFamily="50" charset="0"/>
            </a:endParaRPr>
          </a:p>
          <a:p>
            <a:pPr marL="0" indent="0">
              <a:buNone/>
            </a:pPr>
            <a:r>
              <a:rPr lang="en-US" sz="1800" b="1" dirty="0">
                <a:solidFill>
                  <a:srgbClr val="002060"/>
                </a:solidFill>
                <a:latin typeface="Gotham Light" pitchFamily="50" charset="0"/>
                <a:cs typeface="Gotham Light" pitchFamily="50" charset="0"/>
              </a:rPr>
              <a:t>Probable </a:t>
            </a:r>
            <a:r>
              <a:rPr lang="en-US" sz="1800" b="1" dirty="0" smtClean="0">
                <a:solidFill>
                  <a:srgbClr val="002060"/>
                </a:solidFill>
                <a:latin typeface="Gotham Light" pitchFamily="50" charset="0"/>
                <a:cs typeface="Gotham Light" pitchFamily="50" charset="0"/>
              </a:rPr>
              <a:t>Tower </a:t>
            </a:r>
            <a:r>
              <a:rPr lang="en-US" sz="1800" b="1" dirty="0">
                <a:solidFill>
                  <a:srgbClr val="002060"/>
                </a:solidFill>
                <a:latin typeface="Gotham Light" pitchFamily="50" charset="0"/>
                <a:cs typeface="Gotham Light" pitchFamily="50" charset="0"/>
              </a:rPr>
              <a:t>T</a:t>
            </a:r>
            <a:r>
              <a:rPr lang="en-US" sz="1800" b="1" dirty="0" smtClean="0">
                <a:solidFill>
                  <a:srgbClr val="002060"/>
                </a:solidFill>
                <a:latin typeface="Gotham Light" pitchFamily="50" charset="0"/>
                <a:cs typeface="Gotham Light" pitchFamily="50" charset="0"/>
              </a:rPr>
              <a:t>ypes</a:t>
            </a:r>
          </a:p>
          <a:p>
            <a:pPr marL="0" indent="0">
              <a:buNone/>
            </a:pPr>
            <a:endParaRPr lang="en-US" sz="1800" b="1" dirty="0">
              <a:solidFill>
                <a:srgbClr val="002060"/>
              </a:solidFill>
              <a:latin typeface="Gotham Light" pitchFamily="50" charset="0"/>
              <a:cs typeface="Gotham Light" pitchFamily="50" charset="0"/>
            </a:endParaRPr>
          </a:p>
          <a:p>
            <a:pPr marL="341313" indent="-341313"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rgbClr val="002060"/>
                </a:solidFill>
                <a:latin typeface="Gotham Light" pitchFamily="50" charset="0"/>
                <a:cs typeface="Gotham Light" pitchFamily="50" charset="0"/>
              </a:rPr>
              <a:t>Suspension</a:t>
            </a:r>
          </a:p>
          <a:p>
            <a:pPr marL="341313" indent="-341313"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rgbClr val="002060"/>
                </a:solidFill>
                <a:latin typeface="Gotham Light" pitchFamily="50" charset="0"/>
                <a:cs typeface="Gotham Light" pitchFamily="50" charset="0"/>
              </a:rPr>
              <a:t>Tension (mostly)</a:t>
            </a:r>
          </a:p>
          <a:p>
            <a:pPr marL="341313" indent="-341313"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rgbClr val="002060"/>
                </a:solidFill>
                <a:latin typeface="Gotham Light" pitchFamily="50" charset="0"/>
                <a:cs typeface="Gotham Light" pitchFamily="50" charset="0"/>
              </a:rPr>
              <a:t>Special Tower (for long spans)</a:t>
            </a:r>
          </a:p>
          <a:p>
            <a:pPr marL="341313" indent="-341313"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rgbClr val="002060"/>
                </a:solidFill>
                <a:latin typeface="Gotham Light" pitchFamily="50" charset="0"/>
                <a:cs typeface="Gotham Light" pitchFamily="50" charset="0"/>
              </a:rPr>
              <a:t>Multi Circuit (for corridor issues)</a:t>
            </a:r>
          </a:p>
        </p:txBody>
      </p:sp>
      <p:pic>
        <p:nvPicPr>
          <p:cNvPr id="3074" name="Picture 2" descr="https://lh4.googleusercontent.com/SiNsamPYt8yfEqAjnkYW3pOlrtp5Z-Vaf4UtwdG36HdRkA5ZVeKIUMxLRtN5I_PckeDZl97sA3yMlahWzrFzo0_55maFpQut-SzfT6ychOy_hWUZ0DMh4hpLRMSwrh-lVbacm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889829" y="1796596"/>
            <a:ext cx="6681560" cy="5026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B6FB8-E51A-4634-98F2-EAA56949612E}" type="datetime1">
              <a:rPr lang="en-US" smtClean="0"/>
              <a:t>11/29/2019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828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832" y="475118"/>
            <a:ext cx="8823027" cy="706028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latin typeface="Gotham Medium" pitchFamily="50" charset="0"/>
                <a:cs typeface="Gotham Medium" pitchFamily="50" charset="0"/>
              </a:rPr>
              <a:t>Access Road Classification</a:t>
            </a:r>
            <a:endParaRPr lang="en-US" sz="2400" b="1" dirty="0">
              <a:latin typeface="Gotham Medium" pitchFamily="50" charset="0"/>
              <a:cs typeface="Gotham Medium" pitchFamily="50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5785595"/>
              </p:ext>
            </p:extLst>
          </p:nvPr>
        </p:nvGraphicFramePr>
        <p:xfrm>
          <a:off x="647131" y="1893864"/>
          <a:ext cx="10380257" cy="3982908"/>
        </p:xfrm>
        <a:graphic>
          <a:graphicData uri="http://schemas.openxmlformats.org/drawingml/2006/table">
            <a:tbl>
              <a:tblPr firstRow="1" bandRow="1"/>
              <a:tblGrid>
                <a:gridCol w="1169436">
                  <a:extLst>
                    <a:ext uri="{9D8B030D-6E8A-4147-A177-3AD203B41FA5}">
                      <a16:colId xmlns:a16="http://schemas.microsoft.com/office/drawing/2014/main" val="846443693"/>
                    </a:ext>
                  </a:extLst>
                </a:gridCol>
                <a:gridCol w="1324020">
                  <a:extLst>
                    <a:ext uri="{9D8B030D-6E8A-4147-A177-3AD203B41FA5}">
                      <a16:colId xmlns:a16="http://schemas.microsoft.com/office/drawing/2014/main" val="3641309255"/>
                    </a:ext>
                  </a:extLst>
                </a:gridCol>
                <a:gridCol w="1593266">
                  <a:extLst>
                    <a:ext uri="{9D8B030D-6E8A-4147-A177-3AD203B41FA5}">
                      <a16:colId xmlns:a16="http://schemas.microsoft.com/office/drawing/2014/main" val="1087158429"/>
                    </a:ext>
                  </a:extLst>
                </a:gridCol>
                <a:gridCol w="1585669">
                  <a:extLst>
                    <a:ext uri="{9D8B030D-6E8A-4147-A177-3AD203B41FA5}">
                      <a16:colId xmlns:a16="http://schemas.microsoft.com/office/drawing/2014/main" val="2674038451"/>
                    </a:ext>
                  </a:extLst>
                </a:gridCol>
                <a:gridCol w="4707866">
                  <a:extLst>
                    <a:ext uri="{9D8B030D-6E8A-4147-A177-3AD203B41FA5}">
                      <a16:colId xmlns:a16="http://schemas.microsoft.com/office/drawing/2014/main" val="1295025399"/>
                    </a:ext>
                  </a:extLst>
                </a:gridCol>
              </a:tblGrid>
              <a:tr h="774258"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>
                          <a:solidFill>
                            <a:srgbClr val="002060"/>
                          </a:solidFill>
                          <a:latin typeface="Gotham Light" pitchFamily="50" charset="0"/>
                          <a:ea typeface="+mn-ea"/>
                          <a:cs typeface="Gotham Light" pitchFamily="50" charset="0"/>
                        </a:rPr>
                        <a:t>Category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>
                          <a:solidFill>
                            <a:srgbClr val="002060"/>
                          </a:solidFill>
                          <a:latin typeface="Gotham Light" pitchFamily="50" charset="0"/>
                          <a:ea typeface="+mn-ea"/>
                          <a:cs typeface="Gotham Light" pitchFamily="50" charset="0"/>
                        </a:rPr>
                        <a:t>Width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>
                          <a:solidFill>
                            <a:srgbClr val="002060"/>
                          </a:solidFill>
                          <a:latin typeface="Gotham Light" pitchFamily="50" charset="0"/>
                          <a:ea typeface="+mn-ea"/>
                          <a:cs typeface="Gotham Light" pitchFamily="50" charset="0"/>
                        </a:rPr>
                        <a:t>Turn radius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>
                          <a:solidFill>
                            <a:srgbClr val="002060"/>
                          </a:solidFill>
                          <a:latin typeface="Gotham Light" pitchFamily="50" charset="0"/>
                          <a:ea typeface="+mn-ea"/>
                          <a:cs typeface="Gotham Light" pitchFamily="50" charset="0"/>
                        </a:rPr>
                        <a:t>Slope percent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>
                          <a:solidFill>
                            <a:srgbClr val="002060"/>
                          </a:solidFill>
                          <a:latin typeface="Gotham Light" pitchFamily="50" charset="0"/>
                          <a:ea typeface="+mn-ea"/>
                          <a:cs typeface="Gotham Light" pitchFamily="50" charset="0"/>
                        </a:rPr>
                        <a:t>Remarks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0050552"/>
                  </a:ext>
                </a:extLst>
              </a:tr>
              <a:tr h="774258"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rgbClr val="002060"/>
                          </a:solidFill>
                          <a:latin typeface="Gotham Light" pitchFamily="50" charset="0"/>
                          <a:ea typeface="+mn-ea"/>
                          <a:cs typeface="Gotham Light" pitchFamily="50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rgbClr val="002060"/>
                          </a:solidFill>
                          <a:latin typeface="Gotham Light" pitchFamily="50" charset="0"/>
                          <a:ea typeface="+mn-ea"/>
                          <a:cs typeface="Gotham Light" pitchFamily="50" charset="0"/>
                        </a:rPr>
                        <a:t>~5m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rgbClr val="002060"/>
                          </a:solidFill>
                          <a:latin typeface="Gotham Light" pitchFamily="50" charset="0"/>
                          <a:ea typeface="+mn-ea"/>
                          <a:cs typeface="Gotham Light" pitchFamily="50" charset="0"/>
                        </a:rPr>
                        <a:t>min. 90 </a:t>
                      </a:r>
                      <a:r>
                        <a:rPr lang="en-US" sz="1800" kern="1200" dirty="0" err="1">
                          <a:solidFill>
                            <a:srgbClr val="002060"/>
                          </a:solidFill>
                          <a:latin typeface="Gotham Light" pitchFamily="50" charset="0"/>
                          <a:ea typeface="+mn-ea"/>
                          <a:cs typeface="Gotham Light" pitchFamily="50" charset="0"/>
                        </a:rPr>
                        <a:t>ft</a:t>
                      </a:r>
                      <a:r>
                        <a:rPr lang="en-US" sz="1800" kern="1200" dirty="0">
                          <a:solidFill>
                            <a:srgbClr val="002060"/>
                          </a:solidFill>
                          <a:latin typeface="Gotham Light" pitchFamily="50" charset="0"/>
                          <a:ea typeface="+mn-ea"/>
                          <a:cs typeface="Gotham Light" pitchFamily="50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rgbClr val="002060"/>
                          </a:solidFill>
                          <a:latin typeface="Gotham Light" pitchFamily="50" charset="0"/>
                          <a:ea typeface="+mn-ea"/>
                          <a:cs typeface="Gotham Light" pitchFamily="50" charset="0"/>
                        </a:rPr>
                        <a:t>0 to 15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rgbClr val="002060"/>
                          </a:solidFill>
                          <a:latin typeface="Gotham Light" pitchFamily="50" charset="0"/>
                          <a:ea typeface="+mn-ea"/>
                          <a:cs typeface="Gotham Light" pitchFamily="50" charset="0"/>
                        </a:rPr>
                        <a:t>Generally paved or unpaved and well maintained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9015265"/>
                  </a:ext>
                </a:extLst>
              </a:tr>
              <a:tr h="448578"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rgbClr val="002060"/>
                          </a:solidFill>
                          <a:latin typeface="Gotham Light" pitchFamily="50" charset="0"/>
                          <a:ea typeface="+mn-ea"/>
                          <a:cs typeface="Gotham Light" pitchFamily="50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rgbClr val="002060"/>
                          </a:solidFill>
                          <a:latin typeface="Gotham Light" pitchFamily="50" charset="0"/>
                          <a:ea typeface="+mn-ea"/>
                          <a:cs typeface="Gotham Light" pitchFamily="50" charset="0"/>
                        </a:rPr>
                        <a:t>~3m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rgbClr val="002060"/>
                          </a:solidFill>
                          <a:latin typeface="Gotham Light" pitchFamily="50" charset="0"/>
                          <a:ea typeface="+mn-ea"/>
                          <a:cs typeface="Gotham Light" pitchFamily="50" charset="0"/>
                        </a:rPr>
                        <a:t>Min. 45 </a:t>
                      </a:r>
                      <a:r>
                        <a:rPr lang="en-US" sz="1800" kern="1200" dirty="0" err="1">
                          <a:solidFill>
                            <a:srgbClr val="002060"/>
                          </a:solidFill>
                          <a:latin typeface="Gotham Light" pitchFamily="50" charset="0"/>
                          <a:ea typeface="+mn-ea"/>
                          <a:cs typeface="Gotham Light" pitchFamily="50" charset="0"/>
                        </a:rPr>
                        <a:t>ft</a:t>
                      </a:r>
                      <a:endParaRPr lang="en-US" sz="1800" kern="1200" dirty="0">
                        <a:solidFill>
                          <a:srgbClr val="002060"/>
                        </a:solidFill>
                        <a:latin typeface="Gotham Light" pitchFamily="50" charset="0"/>
                        <a:ea typeface="+mn-ea"/>
                        <a:cs typeface="Gotham Light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rgbClr val="002060"/>
                          </a:solidFill>
                          <a:latin typeface="Gotham Light" pitchFamily="50" charset="0"/>
                          <a:ea typeface="+mn-ea"/>
                          <a:cs typeface="Gotham Light" pitchFamily="50" charset="0"/>
                        </a:rPr>
                        <a:t>0 to 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rgbClr val="002060"/>
                          </a:solidFill>
                          <a:latin typeface="Gotham Light" pitchFamily="50" charset="0"/>
                          <a:ea typeface="+mn-ea"/>
                          <a:cs typeface="Gotham Light" pitchFamily="50" charset="0"/>
                        </a:rPr>
                        <a:t>Unpaved road in fair condition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8492727"/>
                  </a:ext>
                </a:extLst>
              </a:tr>
              <a:tr h="448578"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rgbClr val="002060"/>
                          </a:solidFill>
                          <a:latin typeface="Gotham Light" pitchFamily="50" charset="0"/>
                          <a:ea typeface="+mn-ea"/>
                          <a:cs typeface="Gotham Light" pitchFamily="50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rgbClr val="002060"/>
                          </a:solidFill>
                          <a:latin typeface="Gotham Light" pitchFamily="50" charset="0"/>
                          <a:ea typeface="+mn-ea"/>
                          <a:cs typeface="Gotham Light" pitchFamily="50" charset="0"/>
                        </a:rPr>
                        <a:t>~2.5m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rgbClr val="002060"/>
                          </a:solidFill>
                          <a:latin typeface="Gotham Light" pitchFamily="50" charset="0"/>
                          <a:ea typeface="+mn-ea"/>
                          <a:cs typeface="Gotham Light" pitchFamily="50" charset="0"/>
                        </a:rPr>
                        <a:t>Min. 20 </a:t>
                      </a:r>
                      <a:r>
                        <a:rPr lang="en-US" sz="1800" kern="1200" dirty="0" err="1">
                          <a:solidFill>
                            <a:srgbClr val="002060"/>
                          </a:solidFill>
                          <a:latin typeface="Gotham Light" pitchFamily="50" charset="0"/>
                          <a:ea typeface="+mn-ea"/>
                          <a:cs typeface="Gotham Light" pitchFamily="50" charset="0"/>
                        </a:rPr>
                        <a:t>ft</a:t>
                      </a:r>
                      <a:endParaRPr lang="en-US" sz="1800" kern="1200" dirty="0">
                        <a:solidFill>
                          <a:srgbClr val="002060"/>
                        </a:solidFill>
                        <a:latin typeface="Gotham Light" pitchFamily="50" charset="0"/>
                        <a:ea typeface="+mn-ea"/>
                        <a:cs typeface="Gotham Light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rgbClr val="002060"/>
                          </a:solidFill>
                          <a:latin typeface="Gotham Light" pitchFamily="50" charset="0"/>
                          <a:ea typeface="+mn-ea"/>
                          <a:cs typeface="Gotham Light" pitchFamily="50" charset="0"/>
                        </a:rPr>
                        <a:t>0 to 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rgbClr val="002060"/>
                          </a:solidFill>
                          <a:latin typeface="Gotham Light" pitchFamily="50" charset="0"/>
                          <a:ea typeface="+mn-ea"/>
                          <a:cs typeface="Gotham Light" pitchFamily="50" charset="0"/>
                        </a:rPr>
                        <a:t>Unpaved narrow road in poor condition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1024826"/>
                  </a:ext>
                </a:extLst>
              </a:tr>
              <a:tr h="448578"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rgbClr val="002060"/>
                          </a:solidFill>
                          <a:latin typeface="Gotham Light" pitchFamily="50" charset="0"/>
                          <a:ea typeface="+mn-ea"/>
                          <a:cs typeface="Gotham Light" pitchFamily="50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rgbClr val="002060"/>
                          </a:solidFill>
                          <a:latin typeface="Gotham Light" pitchFamily="50" charset="0"/>
                          <a:ea typeface="+mn-ea"/>
                          <a:cs typeface="Gotham Light" pitchFamily="50" charset="0"/>
                        </a:rPr>
                        <a:t>~1.5m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rgbClr val="002060"/>
                          </a:solidFill>
                          <a:latin typeface="Gotham Light" pitchFamily="50" charset="0"/>
                          <a:ea typeface="+mn-ea"/>
                          <a:cs typeface="Gotham Light" pitchFamily="50" charset="0"/>
                        </a:rPr>
                        <a:t>Min. 15 </a:t>
                      </a:r>
                      <a:r>
                        <a:rPr lang="en-US" sz="1800" kern="1200" dirty="0" err="1">
                          <a:solidFill>
                            <a:srgbClr val="002060"/>
                          </a:solidFill>
                          <a:latin typeface="Gotham Light" pitchFamily="50" charset="0"/>
                          <a:ea typeface="+mn-ea"/>
                          <a:cs typeface="Gotham Light" pitchFamily="50" charset="0"/>
                        </a:rPr>
                        <a:t>ft</a:t>
                      </a:r>
                      <a:endParaRPr lang="en-US" sz="1800" kern="1200" dirty="0">
                        <a:solidFill>
                          <a:srgbClr val="002060"/>
                        </a:solidFill>
                        <a:latin typeface="Gotham Light" pitchFamily="50" charset="0"/>
                        <a:ea typeface="+mn-ea"/>
                        <a:cs typeface="Gotham Light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rgbClr val="002060"/>
                          </a:solidFill>
                          <a:latin typeface="Gotham Light" pitchFamily="50" charset="0"/>
                          <a:ea typeface="+mn-ea"/>
                          <a:cs typeface="Gotham Light" pitchFamily="50" charset="0"/>
                        </a:rPr>
                        <a:t>0 to 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rgbClr val="002060"/>
                          </a:solidFill>
                          <a:latin typeface="Gotham Light" pitchFamily="50" charset="0"/>
                          <a:ea typeface="+mn-ea"/>
                          <a:cs typeface="Gotham Light" pitchFamily="50" charset="0"/>
                        </a:rPr>
                        <a:t>Wide trail in fair condition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7711153"/>
                  </a:ext>
                </a:extLst>
              </a:tr>
              <a:tr h="448578"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rgbClr val="002060"/>
                          </a:solidFill>
                          <a:latin typeface="Gotham Light" pitchFamily="50" charset="0"/>
                          <a:ea typeface="+mn-ea"/>
                          <a:cs typeface="Gotham Light" pitchFamily="50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rgbClr val="002060"/>
                          </a:solidFill>
                          <a:latin typeface="Gotham Light" pitchFamily="50" charset="0"/>
                          <a:ea typeface="+mn-ea"/>
                          <a:cs typeface="Gotham Light" pitchFamily="50" charset="0"/>
                        </a:rPr>
                        <a:t>~0.5m-1m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rgbClr val="002060"/>
                          </a:solidFill>
                          <a:latin typeface="Gotham Light" pitchFamily="50" charset="0"/>
                          <a:ea typeface="+mn-ea"/>
                          <a:cs typeface="Gotham Light" pitchFamily="50" charset="0"/>
                        </a:rPr>
                        <a:t>Min. 6ft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rgbClr val="002060"/>
                          </a:solidFill>
                          <a:latin typeface="Gotham Light" pitchFamily="50" charset="0"/>
                          <a:ea typeface="+mn-ea"/>
                          <a:cs typeface="Gotham Light" pitchFamily="50" charset="0"/>
                        </a:rPr>
                        <a:t>0 to 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rgbClr val="002060"/>
                          </a:solidFill>
                          <a:latin typeface="Gotham Light" pitchFamily="50" charset="0"/>
                          <a:ea typeface="+mn-ea"/>
                          <a:cs typeface="Gotham Light" pitchFamily="50" charset="0"/>
                        </a:rPr>
                        <a:t>Narrow trail.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3163530"/>
                  </a:ext>
                </a:extLst>
              </a:tr>
              <a:tr h="448578"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rgbClr val="002060"/>
                          </a:solidFill>
                          <a:latin typeface="Gotham Light" pitchFamily="50" charset="0"/>
                          <a:ea typeface="+mn-ea"/>
                          <a:cs typeface="Gotham Light" pitchFamily="50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kern="1200" dirty="0">
                        <a:solidFill>
                          <a:srgbClr val="002060"/>
                        </a:solidFill>
                        <a:latin typeface="Gotham Light" pitchFamily="50" charset="0"/>
                        <a:ea typeface="+mn-ea"/>
                        <a:cs typeface="Gotham Light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kern="1200" dirty="0">
                        <a:solidFill>
                          <a:srgbClr val="002060"/>
                        </a:solidFill>
                        <a:latin typeface="Gotham Light" pitchFamily="50" charset="0"/>
                        <a:ea typeface="+mn-ea"/>
                        <a:cs typeface="Gotham Light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kern="1200" dirty="0">
                        <a:solidFill>
                          <a:srgbClr val="002060"/>
                        </a:solidFill>
                        <a:latin typeface="Gotham Light" pitchFamily="50" charset="0"/>
                        <a:ea typeface="+mn-ea"/>
                        <a:cs typeface="Gotham Light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rgbClr val="002060"/>
                          </a:solidFill>
                          <a:latin typeface="Gotham Light" pitchFamily="50" charset="0"/>
                          <a:ea typeface="+mn-ea"/>
                          <a:cs typeface="Gotham Light" pitchFamily="50" charset="0"/>
                        </a:rPr>
                        <a:t>Aerial access in the only option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1691608"/>
                  </a:ext>
                </a:extLst>
              </a:tr>
            </a:tbl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0DE7D-5E3E-4F79-83C9-14E5A0F09BE9}" type="datetime1">
              <a:rPr lang="en-US" smtClean="0"/>
              <a:t>11/29/2019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629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1401528"/>
              </p:ext>
            </p:extLst>
          </p:nvPr>
        </p:nvGraphicFramePr>
        <p:xfrm>
          <a:off x="838200" y="1898202"/>
          <a:ext cx="10095410" cy="3908331"/>
        </p:xfrm>
        <a:graphic>
          <a:graphicData uri="http://schemas.openxmlformats.org/drawingml/2006/table">
            <a:tbl>
              <a:tblPr/>
              <a:tblGrid>
                <a:gridCol w="4744470">
                  <a:extLst>
                    <a:ext uri="{9D8B030D-6E8A-4147-A177-3AD203B41FA5}">
                      <a16:colId xmlns:a16="http://schemas.microsoft.com/office/drawing/2014/main" val="186738436"/>
                    </a:ext>
                  </a:extLst>
                </a:gridCol>
                <a:gridCol w="1189617">
                  <a:extLst>
                    <a:ext uri="{9D8B030D-6E8A-4147-A177-3AD203B41FA5}">
                      <a16:colId xmlns:a16="http://schemas.microsoft.com/office/drawing/2014/main" val="2150457615"/>
                    </a:ext>
                  </a:extLst>
                </a:gridCol>
                <a:gridCol w="961023">
                  <a:extLst>
                    <a:ext uri="{9D8B030D-6E8A-4147-A177-3AD203B41FA5}">
                      <a16:colId xmlns:a16="http://schemas.microsoft.com/office/drawing/2014/main" val="3883043813"/>
                    </a:ext>
                  </a:extLst>
                </a:gridCol>
                <a:gridCol w="1091648">
                  <a:extLst>
                    <a:ext uri="{9D8B030D-6E8A-4147-A177-3AD203B41FA5}">
                      <a16:colId xmlns:a16="http://schemas.microsoft.com/office/drawing/2014/main" val="3388492826"/>
                    </a:ext>
                  </a:extLst>
                </a:gridCol>
                <a:gridCol w="1147629">
                  <a:extLst>
                    <a:ext uri="{9D8B030D-6E8A-4147-A177-3AD203B41FA5}">
                      <a16:colId xmlns:a16="http://schemas.microsoft.com/office/drawing/2014/main" val="486420163"/>
                    </a:ext>
                  </a:extLst>
                </a:gridCol>
                <a:gridCol w="961023">
                  <a:extLst>
                    <a:ext uri="{9D8B030D-6E8A-4147-A177-3AD203B41FA5}">
                      <a16:colId xmlns:a16="http://schemas.microsoft.com/office/drawing/2014/main" val="1122107181"/>
                    </a:ext>
                  </a:extLst>
                </a:gridCol>
              </a:tblGrid>
              <a:tr h="486010">
                <a:tc gridSpan="6"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b="1" kern="1200" dirty="0">
                          <a:solidFill>
                            <a:srgbClr val="002060"/>
                          </a:solidFill>
                          <a:latin typeface="Gotham Light" pitchFamily="50" charset="0"/>
                          <a:ea typeface="+mn-ea"/>
                          <a:cs typeface="Gotham Light" pitchFamily="50" charset="0"/>
                        </a:rPr>
                        <a:t>Length of Access Roads per Category in each Segment</a:t>
                      </a:r>
                    </a:p>
                  </a:txBody>
                  <a:tcPr marL="73025" marR="73025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752779"/>
                  </a:ext>
                </a:extLst>
              </a:tr>
              <a:tr h="486010">
                <a:tc rowSpan="2"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b="1" kern="1200" dirty="0">
                          <a:solidFill>
                            <a:srgbClr val="002060"/>
                          </a:solidFill>
                          <a:latin typeface="Gotham Light" pitchFamily="50" charset="0"/>
                          <a:ea typeface="+mn-ea"/>
                          <a:cs typeface="Gotham Light" pitchFamily="50" charset="0"/>
                        </a:rPr>
                        <a:t>Segment</a:t>
                      </a:r>
                    </a:p>
                  </a:txBody>
                  <a:tcPr marL="73025" marR="73025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b="1" kern="1200" dirty="0">
                          <a:solidFill>
                            <a:srgbClr val="002060"/>
                          </a:solidFill>
                          <a:latin typeface="Gotham Light" pitchFamily="50" charset="0"/>
                          <a:ea typeface="+mn-ea"/>
                          <a:cs typeface="Gotham Light" pitchFamily="50" charset="0"/>
                        </a:rPr>
                        <a:t>Road Category (in km)</a:t>
                      </a:r>
                    </a:p>
                  </a:txBody>
                  <a:tcPr marL="73025" marR="73025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6104016"/>
                  </a:ext>
                </a:extLst>
              </a:tr>
              <a:tr h="50626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b="1" kern="1200" dirty="0">
                          <a:solidFill>
                            <a:srgbClr val="002060"/>
                          </a:solidFill>
                          <a:latin typeface="Gotham Light" pitchFamily="50" charset="0"/>
                          <a:ea typeface="+mn-ea"/>
                          <a:cs typeface="Gotham Light" pitchFamily="50" charset="0"/>
                        </a:rPr>
                        <a:t>1</a:t>
                      </a:r>
                    </a:p>
                  </a:txBody>
                  <a:tcPr marL="73025" marR="73025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b="1" kern="1200" dirty="0">
                          <a:solidFill>
                            <a:srgbClr val="002060"/>
                          </a:solidFill>
                          <a:latin typeface="Gotham Light" pitchFamily="50" charset="0"/>
                          <a:ea typeface="+mn-ea"/>
                          <a:cs typeface="Gotham Light" pitchFamily="50" charset="0"/>
                        </a:rPr>
                        <a:t>2</a:t>
                      </a:r>
                    </a:p>
                  </a:txBody>
                  <a:tcPr marL="73025" marR="73025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b="1" kern="1200" dirty="0">
                          <a:solidFill>
                            <a:srgbClr val="002060"/>
                          </a:solidFill>
                          <a:latin typeface="Gotham Light" pitchFamily="50" charset="0"/>
                          <a:ea typeface="+mn-ea"/>
                          <a:cs typeface="Gotham Light" pitchFamily="50" charset="0"/>
                        </a:rPr>
                        <a:t>3</a:t>
                      </a:r>
                    </a:p>
                  </a:txBody>
                  <a:tcPr marL="73025" marR="73025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b="1" kern="1200" dirty="0">
                          <a:solidFill>
                            <a:srgbClr val="002060"/>
                          </a:solidFill>
                          <a:latin typeface="Gotham Light" pitchFamily="50" charset="0"/>
                          <a:ea typeface="+mn-ea"/>
                          <a:cs typeface="Gotham Light" pitchFamily="50" charset="0"/>
                        </a:rPr>
                        <a:t>4</a:t>
                      </a:r>
                    </a:p>
                  </a:txBody>
                  <a:tcPr marL="73025" marR="73025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b="1" kern="1200" dirty="0">
                          <a:solidFill>
                            <a:srgbClr val="002060"/>
                          </a:solidFill>
                          <a:latin typeface="Gotham Light" pitchFamily="50" charset="0"/>
                          <a:ea typeface="+mn-ea"/>
                          <a:cs typeface="Gotham Light" pitchFamily="50" charset="0"/>
                        </a:rPr>
                        <a:t>5</a:t>
                      </a:r>
                    </a:p>
                  </a:txBody>
                  <a:tcPr marL="73025" marR="73025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607024"/>
                  </a:ext>
                </a:extLst>
              </a:tr>
              <a:tr h="486010"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kern="1200" dirty="0">
                          <a:solidFill>
                            <a:srgbClr val="002060"/>
                          </a:solidFill>
                          <a:latin typeface="Gotham Light" pitchFamily="50" charset="0"/>
                          <a:ea typeface="+mn-ea"/>
                          <a:cs typeface="Gotham Light" pitchFamily="50" charset="0"/>
                        </a:rPr>
                        <a:t>New </a:t>
                      </a:r>
                      <a:r>
                        <a:rPr lang="en-US" sz="1800" kern="1200" dirty="0" err="1">
                          <a:solidFill>
                            <a:srgbClr val="002060"/>
                          </a:solidFill>
                          <a:latin typeface="Gotham Light" pitchFamily="50" charset="0"/>
                          <a:ea typeface="+mn-ea"/>
                          <a:cs typeface="Gotham Light" pitchFamily="50" charset="0"/>
                        </a:rPr>
                        <a:t>Butwal</a:t>
                      </a:r>
                      <a:r>
                        <a:rPr lang="en-US" sz="1800" kern="1200" dirty="0">
                          <a:solidFill>
                            <a:srgbClr val="002060"/>
                          </a:solidFill>
                          <a:latin typeface="Gotham Light" pitchFamily="50" charset="0"/>
                          <a:ea typeface="+mn-ea"/>
                          <a:cs typeface="Gotham Light" pitchFamily="50" charset="0"/>
                        </a:rPr>
                        <a:t> to India Border</a:t>
                      </a:r>
                    </a:p>
                  </a:txBody>
                  <a:tcPr marL="73025" marR="73025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kern="1200">
                          <a:solidFill>
                            <a:srgbClr val="002060"/>
                          </a:solidFill>
                          <a:latin typeface="Gotham Light" pitchFamily="50" charset="0"/>
                          <a:ea typeface="+mn-ea"/>
                          <a:cs typeface="Gotham Light" pitchFamily="50" charset="0"/>
                        </a:rPr>
                        <a:t>49.0</a:t>
                      </a:r>
                    </a:p>
                  </a:txBody>
                  <a:tcPr marL="73025" marR="73025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kern="1200" dirty="0">
                          <a:solidFill>
                            <a:srgbClr val="002060"/>
                          </a:solidFill>
                          <a:latin typeface="Gotham Light" pitchFamily="50" charset="0"/>
                          <a:ea typeface="+mn-ea"/>
                          <a:cs typeface="Gotham Light" pitchFamily="50" charset="0"/>
                        </a:rPr>
                        <a:t>22.2</a:t>
                      </a:r>
                    </a:p>
                  </a:txBody>
                  <a:tcPr marL="73025" marR="73025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kern="1200">
                          <a:solidFill>
                            <a:srgbClr val="002060"/>
                          </a:solidFill>
                          <a:latin typeface="Gotham Light" pitchFamily="50" charset="0"/>
                          <a:ea typeface="+mn-ea"/>
                          <a:cs typeface="Gotham Light" pitchFamily="50" charset="0"/>
                        </a:rPr>
                        <a:t>12.4</a:t>
                      </a:r>
                    </a:p>
                  </a:txBody>
                  <a:tcPr marL="73025" marR="73025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kern="1200" dirty="0">
                          <a:solidFill>
                            <a:srgbClr val="002060"/>
                          </a:solidFill>
                          <a:latin typeface="Gotham Light" pitchFamily="50" charset="0"/>
                          <a:ea typeface="+mn-ea"/>
                          <a:cs typeface="Gotham Light" pitchFamily="50" charset="0"/>
                        </a:rPr>
                        <a:t>8.8</a:t>
                      </a:r>
                    </a:p>
                  </a:txBody>
                  <a:tcPr marL="73025" marR="73025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kern="1200" dirty="0">
                          <a:solidFill>
                            <a:srgbClr val="002060"/>
                          </a:solidFill>
                          <a:latin typeface="Gotham Light" pitchFamily="50" charset="0"/>
                          <a:ea typeface="+mn-ea"/>
                          <a:cs typeface="Gotham Light" pitchFamily="50" charset="0"/>
                        </a:rPr>
                        <a:t> </a:t>
                      </a:r>
                    </a:p>
                  </a:txBody>
                  <a:tcPr marL="73025" marR="73025" anchor="ctr"/>
                </a:tc>
                <a:extLst>
                  <a:ext uri="{0D108BD9-81ED-4DB2-BD59-A6C34878D82A}">
                    <a16:rowId xmlns:a16="http://schemas.microsoft.com/office/drawing/2014/main" val="1154200603"/>
                  </a:ext>
                </a:extLst>
              </a:tr>
              <a:tr h="486010"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kern="1200" dirty="0">
                          <a:solidFill>
                            <a:srgbClr val="002060"/>
                          </a:solidFill>
                          <a:latin typeface="Gotham Light" pitchFamily="50" charset="0"/>
                          <a:ea typeface="+mn-ea"/>
                          <a:cs typeface="Gotham Light" pitchFamily="50" charset="0"/>
                        </a:rPr>
                        <a:t>New </a:t>
                      </a:r>
                      <a:r>
                        <a:rPr lang="en-US" sz="1800" kern="1200" dirty="0" err="1">
                          <a:solidFill>
                            <a:srgbClr val="002060"/>
                          </a:solidFill>
                          <a:latin typeface="Gotham Light" pitchFamily="50" charset="0"/>
                          <a:ea typeface="+mn-ea"/>
                          <a:cs typeface="Gotham Light" pitchFamily="50" charset="0"/>
                        </a:rPr>
                        <a:t>Butwal</a:t>
                      </a:r>
                      <a:r>
                        <a:rPr lang="en-US" sz="1800" kern="1200" dirty="0">
                          <a:solidFill>
                            <a:srgbClr val="002060"/>
                          </a:solidFill>
                          <a:latin typeface="Gotham Light" pitchFamily="50" charset="0"/>
                          <a:ea typeface="+mn-ea"/>
                          <a:cs typeface="Gotham Light" pitchFamily="50" charset="0"/>
                        </a:rPr>
                        <a:t> to New </a:t>
                      </a:r>
                      <a:r>
                        <a:rPr lang="en-US" sz="1800" kern="1200" dirty="0" err="1">
                          <a:solidFill>
                            <a:srgbClr val="002060"/>
                          </a:solidFill>
                          <a:latin typeface="Gotham Light" pitchFamily="50" charset="0"/>
                          <a:ea typeface="+mn-ea"/>
                          <a:cs typeface="Gotham Light" pitchFamily="50" charset="0"/>
                        </a:rPr>
                        <a:t>Damauli</a:t>
                      </a:r>
                      <a:endParaRPr lang="en-US" sz="1800" kern="1200" dirty="0">
                        <a:solidFill>
                          <a:srgbClr val="002060"/>
                        </a:solidFill>
                        <a:latin typeface="Gotham Light" pitchFamily="50" charset="0"/>
                        <a:ea typeface="+mn-ea"/>
                        <a:cs typeface="Gotham Light" pitchFamily="50" charset="0"/>
                      </a:endParaRPr>
                    </a:p>
                  </a:txBody>
                  <a:tcPr marL="73025" marR="73025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kern="1200" dirty="0">
                          <a:solidFill>
                            <a:srgbClr val="002060"/>
                          </a:solidFill>
                          <a:latin typeface="Gotham Light" pitchFamily="50" charset="0"/>
                          <a:ea typeface="+mn-ea"/>
                          <a:cs typeface="Gotham Light" pitchFamily="50" charset="0"/>
                        </a:rPr>
                        <a:t>216.2</a:t>
                      </a:r>
                    </a:p>
                  </a:txBody>
                  <a:tcPr marL="73025" marR="73025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kern="1200" dirty="0">
                          <a:solidFill>
                            <a:srgbClr val="002060"/>
                          </a:solidFill>
                          <a:latin typeface="Gotham Light" pitchFamily="50" charset="0"/>
                          <a:ea typeface="+mn-ea"/>
                          <a:cs typeface="Gotham Light" pitchFamily="50" charset="0"/>
                        </a:rPr>
                        <a:t>86.0</a:t>
                      </a:r>
                    </a:p>
                  </a:txBody>
                  <a:tcPr marL="73025" marR="73025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kern="1200" dirty="0">
                          <a:solidFill>
                            <a:srgbClr val="002060"/>
                          </a:solidFill>
                          <a:latin typeface="Gotham Light" pitchFamily="50" charset="0"/>
                          <a:ea typeface="+mn-ea"/>
                          <a:cs typeface="Gotham Light" pitchFamily="50" charset="0"/>
                        </a:rPr>
                        <a:t>115.1</a:t>
                      </a:r>
                    </a:p>
                  </a:txBody>
                  <a:tcPr marL="73025" marR="73025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kern="1200">
                          <a:solidFill>
                            <a:srgbClr val="002060"/>
                          </a:solidFill>
                          <a:latin typeface="Gotham Light" pitchFamily="50" charset="0"/>
                          <a:ea typeface="+mn-ea"/>
                          <a:cs typeface="Gotham Light" pitchFamily="50" charset="0"/>
                        </a:rPr>
                        <a:t>41.1</a:t>
                      </a:r>
                    </a:p>
                  </a:txBody>
                  <a:tcPr marL="73025" marR="73025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kern="1200" dirty="0">
                          <a:solidFill>
                            <a:srgbClr val="002060"/>
                          </a:solidFill>
                          <a:latin typeface="Gotham Light" pitchFamily="50" charset="0"/>
                          <a:ea typeface="+mn-ea"/>
                          <a:cs typeface="Gotham Light" pitchFamily="50" charset="0"/>
                        </a:rPr>
                        <a:t>45.2</a:t>
                      </a:r>
                    </a:p>
                  </a:txBody>
                  <a:tcPr marL="73025" marR="73025" anchor="ctr"/>
                </a:tc>
                <a:extLst>
                  <a:ext uri="{0D108BD9-81ED-4DB2-BD59-A6C34878D82A}">
                    <a16:rowId xmlns:a16="http://schemas.microsoft.com/office/drawing/2014/main" val="722014342"/>
                  </a:ext>
                </a:extLst>
              </a:tr>
              <a:tr h="486010"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kern="1200" dirty="0">
                          <a:solidFill>
                            <a:srgbClr val="002060"/>
                          </a:solidFill>
                          <a:latin typeface="Gotham Light" pitchFamily="50" charset="0"/>
                          <a:ea typeface="+mn-ea"/>
                          <a:cs typeface="Gotham Light" pitchFamily="50" charset="0"/>
                        </a:rPr>
                        <a:t>New </a:t>
                      </a:r>
                      <a:r>
                        <a:rPr lang="en-US" sz="1800" kern="1200" dirty="0" err="1">
                          <a:solidFill>
                            <a:srgbClr val="002060"/>
                          </a:solidFill>
                          <a:latin typeface="Gotham Light" pitchFamily="50" charset="0"/>
                          <a:ea typeface="+mn-ea"/>
                          <a:cs typeface="Gotham Light" pitchFamily="50" charset="0"/>
                        </a:rPr>
                        <a:t>Damauli</a:t>
                      </a:r>
                      <a:r>
                        <a:rPr lang="en-US" sz="1800" kern="1200" dirty="0">
                          <a:solidFill>
                            <a:srgbClr val="002060"/>
                          </a:solidFill>
                          <a:latin typeface="Gotham Light" pitchFamily="50" charset="0"/>
                          <a:ea typeface="+mn-ea"/>
                          <a:cs typeface="Gotham Light" pitchFamily="50" charset="0"/>
                        </a:rPr>
                        <a:t> to </a:t>
                      </a:r>
                      <a:r>
                        <a:rPr lang="en-US" sz="1800" kern="1200" dirty="0" err="1">
                          <a:solidFill>
                            <a:srgbClr val="002060"/>
                          </a:solidFill>
                          <a:latin typeface="Gotham Light" pitchFamily="50" charset="0"/>
                          <a:ea typeface="+mn-ea"/>
                          <a:cs typeface="Gotham Light" pitchFamily="50" charset="0"/>
                        </a:rPr>
                        <a:t>Ratmate</a:t>
                      </a:r>
                      <a:endParaRPr lang="en-US" sz="1800" kern="1200" dirty="0">
                        <a:solidFill>
                          <a:srgbClr val="002060"/>
                        </a:solidFill>
                        <a:latin typeface="Gotham Light" pitchFamily="50" charset="0"/>
                        <a:ea typeface="+mn-ea"/>
                        <a:cs typeface="Gotham Light" pitchFamily="50" charset="0"/>
                      </a:endParaRPr>
                    </a:p>
                  </a:txBody>
                  <a:tcPr marL="73025" marR="73025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kern="1200" dirty="0">
                          <a:solidFill>
                            <a:srgbClr val="002060"/>
                          </a:solidFill>
                          <a:latin typeface="Gotham Light" pitchFamily="50" charset="0"/>
                          <a:ea typeface="+mn-ea"/>
                          <a:cs typeface="Gotham Light" pitchFamily="50" charset="0"/>
                        </a:rPr>
                        <a:t>201.5</a:t>
                      </a:r>
                    </a:p>
                  </a:txBody>
                  <a:tcPr marL="73025" marR="73025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kern="1200">
                          <a:solidFill>
                            <a:srgbClr val="002060"/>
                          </a:solidFill>
                          <a:latin typeface="Gotham Light" pitchFamily="50" charset="0"/>
                          <a:ea typeface="+mn-ea"/>
                          <a:cs typeface="Gotham Light" pitchFamily="50" charset="0"/>
                        </a:rPr>
                        <a:t>32.4</a:t>
                      </a:r>
                    </a:p>
                  </a:txBody>
                  <a:tcPr marL="73025" marR="73025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kern="1200" dirty="0">
                          <a:solidFill>
                            <a:srgbClr val="002060"/>
                          </a:solidFill>
                          <a:latin typeface="Gotham Light" pitchFamily="50" charset="0"/>
                          <a:ea typeface="+mn-ea"/>
                          <a:cs typeface="Gotham Light" pitchFamily="50" charset="0"/>
                        </a:rPr>
                        <a:t>156.7</a:t>
                      </a:r>
                    </a:p>
                  </a:txBody>
                  <a:tcPr marL="73025" marR="73025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kern="1200" dirty="0">
                          <a:solidFill>
                            <a:srgbClr val="002060"/>
                          </a:solidFill>
                          <a:latin typeface="Gotham Light" pitchFamily="50" charset="0"/>
                          <a:ea typeface="+mn-ea"/>
                          <a:cs typeface="Gotham Light" pitchFamily="50" charset="0"/>
                        </a:rPr>
                        <a:t>126.8</a:t>
                      </a:r>
                    </a:p>
                  </a:txBody>
                  <a:tcPr marL="73025" marR="73025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kern="1200" dirty="0">
                          <a:solidFill>
                            <a:srgbClr val="002060"/>
                          </a:solidFill>
                          <a:latin typeface="Gotham Light" pitchFamily="50" charset="0"/>
                          <a:ea typeface="+mn-ea"/>
                          <a:cs typeface="Gotham Light" pitchFamily="50" charset="0"/>
                        </a:rPr>
                        <a:t>61.2</a:t>
                      </a:r>
                    </a:p>
                  </a:txBody>
                  <a:tcPr marL="73025" marR="73025" anchor="ctr"/>
                </a:tc>
                <a:extLst>
                  <a:ext uri="{0D108BD9-81ED-4DB2-BD59-A6C34878D82A}">
                    <a16:rowId xmlns:a16="http://schemas.microsoft.com/office/drawing/2014/main" val="3752085443"/>
                  </a:ext>
                </a:extLst>
              </a:tr>
              <a:tr h="486010"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kern="1200">
                          <a:solidFill>
                            <a:srgbClr val="002060"/>
                          </a:solidFill>
                          <a:latin typeface="Gotham Light" pitchFamily="50" charset="0"/>
                          <a:ea typeface="+mn-ea"/>
                          <a:cs typeface="Gotham Light" pitchFamily="50" charset="0"/>
                        </a:rPr>
                        <a:t>Ratmate to Lapsephedi</a:t>
                      </a:r>
                    </a:p>
                  </a:txBody>
                  <a:tcPr marL="73025" marR="73025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kern="1200">
                          <a:solidFill>
                            <a:srgbClr val="002060"/>
                          </a:solidFill>
                          <a:latin typeface="Gotham Light" pitchFamily="50" charset="0"/>
                          <a:ea typeface="+mn-ea"/>
                          <a:cs typeface="Gotham Light" pitchFamily="50" charset="0"/>
                        </a:rPr>
                        <a:t>21.1</a:t>
                      </a:r>
                    </a:p>
                  </a:txBody>
                  <a:tcPr marL="73025" marR="73025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kern="1200" dirty="0">
                          <a:solidFill>
                            <a:srgbClr val="002060"/>
                          </a:solidFill>
                          <a:latin typeface="Gotham Light" pitchFamily="50" charset="0"/>
                          <a:ea typeface="+mn-ea"/>
                          <a:cs typeface="Gotham Light" pitchFamily="50" charset="0"/>
                        </a:rPr>
                        <a:t>65.6</a:t>
                      </a:r>
                    </a:p>
                  </a:txBody>
                  <a:tcPr marL="73025" marR="73025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kern="1200" dirty="0">
                          <a:solidFill>
                            <a:srgbClr val="002060"/>
                          </a:solidFill>
                          <a:latin typeface="Gotham Light" pitchFamily="50" charset="0"/>
                          <a:ea typeface="+mn-ea"/>
                          <a:cs typeface="Gotham Light" pitchFamily="50" charset="0"/>
                        </a:rPr>
                        <a:t>97.3</a:t>
                      </a:r>
                    </a:p>
                  </a:txBody>
                  <a:tcPr marL="73025" marR="73025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kern="1200" dirty="0">
                          <a:solidFill>
                            <a:srgbClr val="002060"/>
                          </a:solidFill>
                          <a:latin typeface="Gotham Light" pitchFamily="50" charset="0"/>
                          <a:ea typeface="+mn-ea"/>
                          <a:cs typeface="Gotham Light" pitchFamily="50" charset="0"/>
                        </a:rPr>
                        <a:t>57.3</a:t>
                      </a:r>
                    </a:p>
                  </a:txBody>
                  <a:tcPr marL="73025" marR="73025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kern="1200" dirty="0">
                          <a:solidFill>
                            <a:srgbClr val="002060"/>
                          </a:solidFill>
                          <a:latin typeface="Gotham Light" pitchFamily="50" charset="0"/>
                          <a:ea typeface="+mn-ea"/>
                          <a:cs typeface="Gotham Light" pitchFamily="50" charset="0"/>
                        </a:rPr>
                        <a:t>25.9</a:t>
                      </a:r>
                    </a:p>
                  </a:txBody>
                  <a:tcPr marL="73025" marR="73025" anchor="ctr"/>
                </a:tc>
                <a:extLst>
                  <a:ext uri="{0D108BD9-81ED-4DB2-BD59-A6C34878D82A}">
                    <a16:rowId xmlns:a16="http://schemas.microsoft.com/office/drawing/2014/main" val="2878073217"/>
                  </a:ext>
                </a:extLst>
              </a:tr>
              <a:tr h="486010"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kern="1200">
                          <a:solidFill>
                            <a:srgbClr val="002060"/>
                          </a:solidFill>
                          <a:latin typeface="Gotham Light" pitchFamily="50" charset="0"/>
                          <a:ea typeface="+mn-ea"/>
                          <a:cs typeface="Gotham Light" pitchFamily="50" charset="0"/>
                        </a:rPr>
                        <a:t>Ratmate to New Hetauda</a:t>
                      </a:r>
                    </a:p>
                  </a:txBody>
                  <a:tcPr marL="73025" marR="73025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kern="1200">
                          <a:solidFill>
                            <a:srgbClr val="002060"/>
                          </a:solidFill>
                          <a:latin typeface="Gotham Light" pitchFamily="50" charset="0"/>
                          <a:ea typeface="+mn-ea"/>
                          <a:cs typeface="Gotham Light" pitchFamily="50" charset="0"/>
                        </a:rPr>
                        <a:t>187.6</a:t>
                      </a:r>
                    </a:p>
                  </a:txBody>
                  <a:tcPr marL="73025" marR="73025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kern="1200">
                          <a:solidFill>
                            <a:srgbClr val="002060"/>
                          </a:solidFill>
                          <a:latin typeface="Gotham Light" pitchFamily="50" charset="0"/>
                          <a:ea typeface="+mn-ea"/>
                          <a:cs typeface="Gotham Light" pitchFamily="50" charset="0"/>
                        </a:rPr>
                        <a:t>96.6</a:t>
                      </a:r>
                    </a:p>
                  </a:txBody>
                  <a:tcPr marL="73025" marR="73025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kern="1200" dirty="0">
                          <a:solidFill>
                            <a:srgbClr val="002060"/>
                          </a:solidFill>
                          <a:latin typeface="Gotham Light" pitchFamily="50" charset="0"/>
                          <a:ea typeface="+mn-ea"/>
                          <a:cs typeface="Gotham Light" pitchFamily="50" charset="0"/>
                        </a:rPr>
                        <a:t>52.9</a:t>
                      </a:r>
                    </a:p>
                  </a:txBody>
                  <a:tcPr marL="73025" marR="73025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kern="1200" dirty="0">
                          <a:solidFill>
                            <a:srgbClr val="002060"/>
                          </a:solidFill>
                          <a:latin typeface="Gotham Light" pitchFamily="50" charset="0"/>
                          <a:ea typeface="+mn-ea"/>
                          <a:cs typeface="Gotham Light" pitchFamily="50" charset="0"/>
                        </a:rPr>
                        <a:t>29.7</a:t>
                      </a:r>
                    </a:p>
                  </a:txBody>
                  <a:tcPr marL="73025" marR="73025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kern="1200" dirty="0">
                          <a:solidFill>
                            <a:srgbClr val="002060"/>
                          </a:solidFill>
                          <a:latin typeface="Gotham Light" pitchFamily="50" charset="0"/>
                          <a:ea typeface="+mn-ea"/>
                          <a:cs typeface="Gotham Light" pitchFamily="50" charset="0"/>
                        </a:rPr>
                        <a:t>28.5</a:t>
                      </a:r>
                    </a:p>
                  </a:txBody>
                  <a:tcPr marL="73025" marR="73025" anchor="ctr"/>
                </a:tc>
                <a:extLst>
                  <a:ext uri="{0D108BD9-81ED-4DB2-BD59-A6C34878D82A}">
                    <a16:rowId xmlns:a16="http://schemas.microsoft.com/office/drawing/2014/main" val="2985294221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174008"/>
            <a:ext cx="7637059" cy="1216381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Gotham Medium" pitchFamily="50" charset="0"/>
                <a:cs typeface="Gotham Medium" pitchFamily="50" charset="0"/>
              </a:rPr>
              <a:t>Transmission Line Preliminary Assessment of Road Access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E6D13-9D7E-418B-957C-D39ABA4A6B9C}" type="datetime1">
              <a:rPr lang="en-US" smtClean="0"/>
              <a:t>11/29/2019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415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70501"/>
            <a:ext cx="7309514" cy="814119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Gotham Medium" pitchFamily="50" charset="0"/>
                <a:cs typeface="Gotham Medium" pitchFamily="50" charset="0"/>
              </a:rPr>
              <a:t>Resettlement and Land Acquisition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88723"/>
            <a:ext cx="3269343" cy="4351338"/>
          </a:xfrm>
        </p:spPr>
        <p:txBody>
          <a:bodyPr>
            <a:normAutofit/>
          </a:bodyPr>
          <a:lstStyle/>
          <a:p>
            <a:pPr marL="341313" indent="-341313"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rgbClr val="002060"/>
                </a:solidFill>
                <a:latin typeface="Gotham Light" pitchFamily="50" charset="0"/>
                <a:cs typeface="Gotham Light" pitchFamily="50" charset="0"/>
              </a:rPr>
              <a:t>Resettlement policy framework </a:t>
            </a:r>
            <a:r>
              <a:rPr lang="en-US" sz="1800" dirty="0" smtClean="0">
                <a:solidFill>
                  <a:srgbClr val="002060"/>
                </a:solidFill>
                <a:latin typeface="Gotham Light" pitchFamily="50" charset="0"/>
                <a:cs typeface="Gotham Light" pitchFamily="50" charset="0"/>
              </a:rPr>
              <a:t>completed</a:t>
            </a:r>
          </a:p>
          <a:p>
            <a:pPr marL="341313" indent="-341313">
              <a:buFont typeface="Wingdings" panose="05000000000000000000" pitchFamily="2" charset="2"/>
              <a:buChar char="§"/>
            </a:pPr>
            <a:endParaRPr lang="en-US" sz="1100" dirty="0">
              <a:solidFill>
                <a:srgbClr val="002060"/>
              </a:solidFill>
              <a:latin typeface="Gotham Light" pitchFamily="50" charset="0"/>
              <a:cs typeface="Gotham Light" pitchFamily="50" charset="0"/>
            </a:endParaRPr>
          </a:p>
          <a:p>
            <a:pPr marL="341313" indent="-341313"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rgbClr val="002060"/>
                </a:solidFill>
                <a:latin typeface="Gotham Light" pitchFamily="50" charset="0"/>
                <a:cs typeface="Gotham Light" pitchFamily="50" charset="0"/>
              </a:rPr>
              <a:t>Entitlement Matrix </a:t>
            </a:r>
            <a:r>
              <a:rPr lang="en-US" sz="1800" dirty="0" smtClean="0">
                <a:solidFill>
                  <a:srgbClr val="002060"/>
                </a:solidFill>
                <a:latin typeface="Gotham Light" pitchFamily="50" charset="0"/>
                <a:cs typeface="Gotham Light" pitchFamily="50" charset="0"/>
              </a:rPr>
              <a:t>completed</a:t>
            </a:r>
          </a:p>
          <a:p>
            <a:pPr marL="341313" indent="-341313">
              <a:buFont typeface="Wingdings" panose="05000000000000000000" pitchFamily="2" charset="2"/>
              <a:buChar char="§"/>
            </a:pPr>
            <a:endParaRPr lang="en-US" sz="1100" dirty="0">
              <a:solidFill>
                <a:srgbClr val="002060"/>
              </a:solidFill>
              <a:latin typeface="Gotham Light" pitchFamily="50" charset="0"/>
              <a:cs typeface="Gotham Light" pitchFamily="50" charset="0"/>
            </a:endParaRPr>
          </a:p>
          <a:p>
            <a:pPr marL="341313" indent="-341313"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rgbClr val="002060"/>
                </a:solidFill>
                <a:latin typeface="Gotham Light" pitchFamily="50" charset="0"/>
                <a:cs typeface="Gotham Light" pitchFamily="50" charset="0"/>
              </a:rPr>
              <a:t>RAP of Transmission lines will be completed by June </a:t>
            </a:r>
            <a:r>
              <a:rPr lang="en-US" sz="1800" dirty="0" smtClean="0">
                <a:solidFill>
                  <a:srgbClr val="002060"/>
                </a:solidFill>
                <a:latin typeface="Gotham Light" pitchFamily="50" charset="0"/>
                <a:cs typeface="Gotham Light" pitchFamily="50" charset="0"/>
              </a:rPr>
              <a:t>2020</a:t>
            </a:r>
          </a:p>
          <a:p>
            <a:pPr marL="341313" indent="-341313">
              <a:buFont typeface="Wingdings" panose="05000000000000000000" pitchFamily="2" charset="2"/>
              <a:buChar char="§"/>
            </a:pPr>
            <a:endParaRPr lang="en-US" sz="1000" dirty="0">
              <a:solidFill>
                <a:srgbClr val="002060"/>
              </a:solidFill>
              <a:latin typeface="Gotham Light" pitchFamily="50" charset="0"/>
              <a:cs typeface="Gotham Light" pitchFamily="50" charset="0"/>
            </a:endParaRPr>
          </a:p>
          <a:p>
            <a:pPr marL="341313" indent="-341313"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rgbClr val="002060"/>
                </a:solidFill>
                <a:latin typeface="Gotham Light" pitchFamily="50" charset="0"/>
                <a:cs typeface="Gotham Light" pitchFamily="50" charset="0"/>
              </a:rPr>
              <a:t>Land compensation payment to be completed by December 2020</a:t>
            </a:r>
          </a:p>
          <a:p>
            <a:pPr marL="0" indent="0">
              <a:buNone/>
            </a:pPr>
            <a:endParaRPr lang="en-US" sz="1800" dirty="0">
              <a:latin typeface="Gotham Light" pitchFamily="50" charset="0"/>
              <a:cs typeface="Gotham Light" pitchFamily="50" charset="0"/>
            </a:endParaRPr>
          </a:p>
          <a:p>
            <a:endParaRPr lang="en-US" sz="1800" spc="-5" dirty="0">
              <a:solidFill>
                <a:srgbClr val="002664"/>
              </a:solidFill>
              <a:latin typeface="Gotham Light" pitchFamily="50" charset="0"/>
              <a:cs typeface="Gotham Light" pitchFamily="50" charset="0"/>
            </a:endParaRPr>
          </a:p>
        </p:txBody>
      </p:sp>
      <p:pic>
        <p:nvPicPr>
          <p:cNvPr id="2052" name="Picture 4" descr="https://lh3.googleusercontent.com/QAPnnAzt5-pgl9CFwRLUCZ853BCOzw7mF9Gh9HfyrOcMBMuaeBv1ZZdU192nrENKDQTceMBsE0ySFEw1kPSNN3WBUp8qgiZk5gufg8q7OcQiVyt1SpqXMPIqF8Ix1yx7QdxOU-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481" y="1996701"/>
            <a:ext cx="5804489" cy="4359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BD753-94F8-4A94-8CC4-A48437F2F070}" type="datetime1">
              <a:rPr lang="en-US" smtClean="0"/>
              <a:t>11/29/2019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834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729" y="284620"/>
            <a:ext cx="3206857" cy="1325563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Gotham Medium" pitchFamily="50" charset="0"/>
                <a:cs typeface="Gotham Medium" pitchFamily="50" charset="0"/>
              </a:rPr>
              <a:t>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4729" y="1610183"/>
            <a:ext cx="4967785" cy="4930017"/>
          </a:xfrm>
        </p:spPr>
        <p:txBody>
          <a:bodyPr>
            <a:noAutofit/>
          </a:bodyPr>
          <a:lstStyle/>
          <a:p>
            <a:pPr marL="341313" indent="-341313">
              <a:buFont typeface="Wingdings" panose="05000000000000000000" pitchFamily="2" charset="2"/>
              <a:buChar char="§"/>
            </a:pPr>
            <a:r>
              <a:rPr lang="en-CA" sz="1800" dirty="0">
                <a:solidFill>
                  <a:srgbClr val="002060"/>
                </a:solidFill>
                <a:latin typeface="Gotham Light" pitchFamily="50" charset="0"/>
                <a:cs typeface="Gotham Light" pitchFamily="50" charset="0"/>
              </a:rPr>
              <a:t>Difficult </a:t>
            </a:r>
            <a:r>
              <a:rPr lang="en-CA" sz="1800" dirty="0" smtClean="0">
                <a:solidFill>
                  <a:srgbClr val="002060"/>
                </a:solidFill>
                <a:latin typeface="Gotham Light" pitchFamily="50" charset="0"/>
                <a:cs typeface="Gotham Light" pitchFamily="50" charset="0"/>
              </a:rPr>
              <a:t>Terrain, Transportation </a:t>
            </a:r>
            <a:r>
              <a:rPr lang="en-CA" sz="1800" dirty="0">
                <a:solidFill>
                  <a:srgbClr val="002060"/>
                </a:solidFill>
                <a:latin typeface="Gotham Light" pitchFamily="50" charset="0"/>
                <a:cs typeface="Gotham Light" pitchFamily="50" charset="0"/>
              </a:rPr>
              <a:t>of materials: Elevations vary from 100 meters (330 ft.) to around 2000 meters (6563 ft.)</a:t>
            </a:r>
          </a:p>
          <a:p>
            <a:pPr marL="341313" indent="-341313">
              <a:buFont typeface="Wingdings" panose="05000000000000000000" pitchFamily="2" charset="2"/>
              <a:buChar char="§"/>
            </a:pPr>
            <a:r>
              <a:rPr lang="en-CA" sz="1800" dirty="0">
                <a:solidFill>
                  <a:srgbClr val="002060"/>
                </a:solidFill>
                <a:latin typeface="Gotham Light" pitchFamily="50" charset="0"/>
                <a:cs typeface="Gotham Light" pitchFamily="50" charset="0"/>
              </a:rPr>
              <a:t>Land </a:t>
            </a:r>
            <a:r>
              <a:rPr lang="en-CA" sz="1800" dirty="0" smtClean="0">
                <a:solidFill>
                  <a:srgbClr val="002060"/>
                </a:solidFill>
                <a:latin typeface="Gotham Light" pitchFamily="50" charset="0"/>
                <a:cs typeface="Gotham Light" pitchFamily="50" charset="0"/>
              </a:rPr>
              <a:t>acquisition </a:t>
            </a:r>
            <a:r>
              <a:rPr lang="en-CA" sz="1800" dirty="0">
                <a:solidFill>
                  <a:srgbClr val="002060"/>
                </a:solidFill>
                <a:latin typeface="Gotham Light" pitchFamily="50" charset="0"/>
                <a:cs typeface="Gotham Light" pitchFamily="50" charset="0"/>
              </a:rPr>
              <a:t>and securing </a:t>
            </a:r>
            <a:r>
              <a:rPr lang="en-CA" sz="1800" dirty="0" smtClean="0">
                <a:solidFill>
                  <a:srgbClr val="002060"/>
                </a:solidFill>
                <a:latin typeface="Gotham Light" pitchFamily="50" charset="0"/>
                <a:cs typeface="Gotham Light" pitchFamily="50" charset="0"/>
              </a:rPr>
              <a:t>right </a:t>
            </a:r>
            <a:r>
              <a:rPr lang="en-CA" sz="1800" dirty="0">
                <a:solidFill>
                  <a:srgbClr val="002060"/>
                </a:solidFill>
                <a:latin typeface="Gotham Light" pitchFamily="50" charset="0"/>
                <a:cs typeface="Gotham Light" pitchFamily="50" charset="0"/>
              </a:rPr>
              <a:t>of </a:t>
            </a:r>
            <a:r>
              <a:rPr lang="en-CA" sz="1800" dirty="0" smtClean="0">
                <a:solidFill>
                  <a:srgbClr val="002060"/>
                </a:solidFill>
                <a:latin typeface="Gotham Light" pitchFamily="50" charset="0"/>
                <a:cs typeface="Gotham Light" pitchFamily="50" charset="0"/>
              </a:rPr>
              <a:t>way</a:t>
            </a:r>
            <a:endParaRPr lang="en-CA" sz="1800" dirty="0">
              <a:solidFill>
                <a:srgbClr val="002060"/>
              </a:solidFill>
              <a:latin typeface="Gotham Light" pitchFamily="50" charset="0"/>
              <a:cs typeface="Gotham Light" pitchFamily="50" charset="0"/>
            </a:endParaRPr>
          </a:p>
          <a:p>
            <a:pPr marL="341313" indent="-341313">
              <a:buFont typeface="Wingdings" panose="05000000000000000000" pitchFamily="2" charset="2"/>
              <a:buChar char="§"/>
            </a:pPr>
            <a:r>
              <a:rPr lang="en-CA" sz="1800" dirty="0">
                <a:solidFill>
                  <a:srgbClr val="002060"/>
                </a:solidFill>
                <a:latin typeface="Gotham Light" pitchFamily="50" charset="0"/>
                <a:cs typeface="Gotham Light" pitchFamily="50" charset="0"/>
              </a:rPr>
              <a:t>Heavy </a:t>
            </a:r>
            <a:r>
              <a:rPr lang="en-CA" sz="1800" dirty="0" smtClean="0">
                <a:solidFill>
                  <a:srgbClr val="002060"/>
                </a:solidFill>
                <a:latin typeface="Gotham Light" pitchFamily="50" charset="0"/>
                <a:cs typeface="Gotham Light" pitchFamily="50" charset="0"/>
              </a:rPr>
              <a:t>monsoon </a:t>
            </a:r>
            <a:r>
              <a:rPr lang="en-CA" sz="1800" dirty="0">
                <a:solidFill>
                  <a:srgbClr val="002060"/>
                </a:solidFill>
                <a:latin typeface="Gotham Light" pitchFamily="50" charset="0"/>
                <a:cs typeface="Gotham Light" pitchFamily="50" charset="0"/>
              </a:rPr>
              <a:t>s</a:t>
            </a:r>
            <a:r>
              <a:rPr lang="en-CA" sz="1800" dirty="0" smtClean="0">
                <a:solidFill>
                  <a:srgbClr val="002060"/>
                </a:solidFill>
                <a:latin typeface="Gotham Light" pitchFamily="50" charset="0"/>
                <a:cs typeface="Gotham Light" pitchFamily="50" charset="0"/>
              </a:rPr>
              <a:t>eason </a:t>
            </a:r>
            <a:r>
              <a:rPr lang="en-CA" sz="1800" dirty="0">
                <a:solidFill>
                  <a:srgbClr val="002060"/>
                </a:solidFill>
                <a:latin typeface="Gotham Light" pitchFamily="50" charset="0"/>
                <a:cs typeface="Gotham Light" pitchFamily="50" charset="0"/>
              </a:rPr>
              <a:t>of 3 months (9 months effective in a year)</a:t>
            </a:r>
          </a:p>
          <a:p>
            <a:pPr marL="341313" indent="-341313">
              <a:buFont typeface="Wingdings" panose="05000000000000000000" pitchFamily="2" charset="2"/>
              <a:buChar char="§"/>
            </a:pPr>
            <a:r>
              <a:rPr lang="en-CA" sz="1800" dirty="0">
                <a:solidFill>
                  <a:srgbClr val="002060"/>
                </a:solidFill>
                <a:latin typeface="Gotham Light" pitchFamily="50" charset="0"/>
                <a:cs typeface="Gotham Light" pitchFamily="50" charset="0"/>
              </a:rPr>
              <a:t>Forest </a:t>
            </a:r>
            <a:r>
              <a:rPr lang="en-CA" sz="1800" dirty="0" smtClean="0">
                <a:solidFill>
                  <a:srgbClr val="002060"/>
                </a:solidFill>
                <a:latin typeface="Gotham Light" pitchFamily="50" charset="0"/>
                <a:cs typeface="Gotham Light" pitchFamily="50" charset="0"/>
              </a:rPr>
              <a:t>clearance</a:t>
            </a:r>
            <a:endParaRPr lang="en-CA" sz="1800" dirty="0">
              <a:solidFill>
                <a:srgbClr val="002060"/>
              </a:solidFill>
              <a:latin typeface="Gotham Light" pitchFamily="50" charset="0"/>
              <a:cs typeface="Gotham Light" pitchFamily="50" charset="0"/>
            </a:endParaRPr>
          </a:p>
          <a:p>
            <a:pPr marL="341313" indent="-341313">
              <a:buFont typeface="Wingdings" panose="05000000000000000000" pitchFamily="2" charset="2"/>
              <a:buChar char="§"/>
            </a:pPr>
            <a:r>
              <a:rPr lang="en-CA" sz="1800" dirty="0">
                <a:solidFill>
                  <a:srgbClr val="002060"/>
                </a:solidFill>
                <a:latin typeface="Gotham Light" pitchFamily="50" charset="0"/>
                <a:cs typeface="Gotham Light" pitchFamily="50" charset="0"/>
              </a:rPr>
              <a:t>Major river crossing</a:t>
            </a:r>
          </a:p>
          <a:p>
            <a:pPr lvl="1"/>
            <a:r>
              <a:rPr lang="en-CA" sz="1800" dirty="0" err="1">
                <a:solidFill>
                  <a:srgbClr val="002060"/>
                </a:solidFill>
                <a:latin typeface="Gotham Light" pitchFamily="50" charset="0"/>
                <a:cs typeface="Gotham Light" pitchFamily="50" charset="0"/>
              </a:rPr>
              <a:t>Trishuli</a:t>
            </a:r>
            <a:endParaRPr lang="en-CA" sz="1800" dirty="0">
              <a:solidFill>
                <a:srgbClr val="002060"/>
              </a:solidFill>
              <a:latin typeface="Gotham Light" pitchFamily="50" charset="0"/>
              <a:cs typeface="Gotham Light" pitchFamily="50" charset="0"/>
            </a:endParaRPr>
          </a:p>
          <a:p>
            <a:pPr lvl="1"/>
            <a:r>
              <a:rPr lang="en-CA" sz="1800" dirty="0">
                <a:solidFill>
                  <a:srgbClr val="002060"/>
                </a:solidFill>
                <a:latin typeface="Gotham Light" pitchFamily="50" charset="0"/>
                <a:cs typeface="Gotham Light" pitchFamily="50" charset="0"/>
              </a:rPr>
              <a:t>Kali </a:t>
            </a:r>
            <a:r>
              <a:rPr lang="en-CA" sz="1800" dirty="0" err="1">
                <a:solidFill>
                  <a:srgbClr val="002060"/>
                </a:solidFill>
                <a:latin typeface="Gotham Light" pitchFamily="50" charset="0"/>
                <a:cs typeface="Gotham Light" pitchFamily="50" charset="0"/>
              </a:rPr>
              <a:t>Gandaki</a:t>
            </a:r>
            <a:endParaRPr lang="en-CA" sz="1800" dirty="0">
              <a:solidFill>
                <a:srgbClr val="002060"/>
              </a:solidFill>
              <a:latin typeface="Gotham Light" pitchFamily="50" charset="0"/>
              <a:cs typeface="Gotham Light" pitchFamily="50" charset="0"/>
            </a:endParaRPr>
          </a:p>
          <a:p>
            <a:pPr lvl="1"/>
            <a:r>
              <a:rPr lang="en-CA" sz="1800" dirty="0" err="1">
                <a:solidFill>
                  <a:srgbClr val="002060"/>
                </a:solidFill>
                <a:latin typeface="Gotham Light" pitchFamily="50" charset="0"/>
                <a:cs typeface="Gotham Light" pitchFamily="50" charset="0"/>
              </a:rPr>
              <a:t>Seti</a:t>
            </a:r>
            <a:endParaRPr lang="en-US" sz="1800" dirty="0">
              <a:solidFill>
                <a:srgbClr val="002060"/>
              </a:solidFill>
              <a:latin typeface="Gotham Light" pitchFamily="50" charset="0"/>
              <a:cs typeface="Gotham Light" pitchFamily="50" charset="0"/>
            </a:endParaRPr>
          </a:p>
        </p:txBody>
      </p:sp>
      <p:pic>
        <p:nvPicPr>
          <p:cNvPr id="2050" name="Picture 2" descr="https://lh4.googleusercontent.com/faHvChylfvTyouVd9j7elHryNkb9RSCT3Q5mfutmXFuLjd9NebauhMc_Yl92_UYrhQ4XFlnUIiBRqsyPQnxtWroNCZDg40pYhllsM7pjLyo5ovEsmsG1ocusG6mxhSpuavLxJi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9606" y="2359643"/>
            <a:ext cx="5812808" cy="4361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C8B10-C18A-4E88-BBDC-627362D6B336}" type="datetime1">
              <a:rPr lang="en-US" smtClean="0"/>
              <a:t>11/29/2019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514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7122" y="588242"/>
            <a:ext cx="5223238" cy="628139"/>
          </a:xfrm>
        </p:spPr>
        <p:txBody>
          <a:bodyPr>
            <a:normAutofit/>
          </a:bodyPr>
          <a:lstStyle/>
          <a:p>
            <a:r>
              <a:rPr lang="en-US" sz="2500" b="1" dirty="0">
                <a:latin typeface="Gotham Medium" pitchFamily="50" charset="0"/>
                <a:cs typeface="Gotham Medium" pitchFamily="50" charset="0"/>
              </a:rPr>
              <a:t>Expected Timeline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FE321-FE9E-49A0-AF71-D2A7F41CF8BB}" type="datetime1">
              <a:rPr lang="en-US" smtClean="0"/>
              <a:t>11/29/2019</a:t>
            </a:fld>
            <a:endParaRPr lang="en-US"/>
          </a:p>
        </p:txBody>
      </p:sp>
      <p:graphicFrame>
        <p:nvGraphicFramePr>
          <p:cNvPr id="6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67999"/>
              </p:ext>
            </p:extLst>
          </p:nvPr>
        </p:nvGraphicFramePr>
        <p:xfrm>
          <a:off x="587122" y="2102471"/>
          <a:ext cx="10344734" cy="36432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14778">
                  <a:extLst>
                    <a:ext uri="{9D8B030D-6E8A-4147-A177-3AD203B41FA5}">
                      <a16:colId xmlns:a16="http://schemas.microsoft.com/office/drawing/2014/main" val="1507486639"/>
                    </a:ext>
                  </a:extLst>
                </a:gridCol>
                <a:gridCol w="382319">
                  <a:extLst>
                    <a:ext uri="{9D8B030D-6E8A-4147-A177-3AD203B41FA5}">
                      <a16:colId xmlns:a16="http://schemas.microsoft.com/office/drawing/2014/main" val="1603807879"/>
                    </a:ext>
                  </a:extLst>
                </a:gridCol>
                <a:gridCol w="406711">
                  <a:extLst>
                    <a:ext uri="{9D8B030D-6E8A-4147-A177-3AD203B41FA5}">
                      <a16:colId xmlns:a16="http://schemas.microsoft.com/office/drawing/2014/main" val="2053553337"/>
                    </a:ext>
                  </a:extLst>
                </a:gridCol>
                <a:gridCol w="464440">
                  <a:extLst>
                    <a:ext uri="{9D8B030D-6E8A-4147-A177-3AD203B41FA5}">
                      <a16:colId xmlns:a16="http://schemas.microsoft.com/office/drawing/2014/main" val="3769802787"/>
                    </a:ext>
                  </a:extLst>
                </a:gridCol>
                <a:gridCol w="430329">
                  <a:extLst>
                    <a:ext uri="{9D8B030D-6E8A-4147-A177-3AD203B41FA5}">
                      <a16:colId xmlns:a16="http://schemas.microsoft.com/office/drawing/2014/main" val="3737157565"/>
                    </a:ext>
                  </a:extLst>
                </a:gridCol>
                <a:gridCol w="476248">
                  <a:extLst>
                    <a:ext uri="{9D8B030D-6E8A-4147-A177-3AD203B41FA5}">
                      <a16:colId xmlns:a16="http://schemas.microsoft.com/office/drawing/2014/main" val="1421444395"/>
                    </a:ext>
                  </a:extLst>
                </a:gridCol>
                <a:gridCol w="406711">
                  <a:extLst>
                    <a:ext uri="{9D8B030D-6E8A-4147-A177-3AD203B41FA5}">
                      <a16:colId xmlns:a16="http://schemas.microsoft.com/office/drawing/2014/main" val="1062855602"/>
                    </a:ext>
                  </a:extLst>
                </a:gridCol>
                <a:gridCol w="347673">
                  <a:extLst>
                    <a:ext uri="{9D8B030D-6E8A-4147-A177-3AD203B41FA5}">
                      <a16:colId xmlns:a16="http://schemas.microsoft.com/office/drawing/2014/main" val="3758409468"/>
                    </a:ext>
                  </a:extLst>
                </a:gridCol>
                <a:gridCol w="442137">
                  <a:extLst>
                    <a:ext uri="{9D8B030D-6E8A-4147-A177-3AD203B41FA5}">
                      <a16:colId xmlns:a16="http://schemas.microsoft.com/office/drawing/2014/main" val="240335099"/>
                    </a:ext>
                  </a:extLst>
                </a:gridCol>
                <a:gridCol w="394906">
                  <a:extLst>
                    <a:ext uri="{9D8B030D-6E8A-4147-A177-3AD203B41FA5}">
                      <a16:colId xmlns:a16="http://schemas.microsoft.com/office/drawing/2014/main" val="267116781"/>
                    </a:ext>
                  </a:extLst>
                </a:gridCol>
                <a:gridCol w="382664">
                  <a:extLst>
                    <a:ext uri="{9D8B030D-6E8A-4147-A177-3AD203B41FA5}">
                      <a16:colId xmlns:a16="http://schemas.microsoft.com/office/drawing/2014/main" val="2846589566"/>
                    </a:ext>
                  </a:extLst>
                </a:gridCol>
                <a:gridCol w="485603">
                  <a:extLst>
                    <a:ext uri="{9D8B030D-6E8A-4147-A177-3AD203B41FA5}">
                      <a16:colId xmlns:a16="http://schemas.microsoft.com/office/drawing/2014/main" val="2223692744"/>
                    </a:ext>
                  </a:extLst>
                </a:gridCol>
                <a:gridCol w="458220">
                  <a:extLst>
                    <a:ext uri="{9D8B030D-6E8A-4147-A177-3AD203B41FA5}">
                      <a16:colId xmlns:a16="http://schemas.microsoft.com/office/drawing/2014/main" val="330325994"/>
                    </a:ext>
                  </a:extLst>
                </a:gridCol>
                <a:gridCol w="339934">
                  <a:extLst>
                    <a:ext uri="{9D8B030D-6E8A-4147-A177-3AD203B41FA5}">
                      <a16:colId xmlns:a16="http://schemas.microsoft.com/office/drawing/2014/main" val="2590266707"/>
                    </a:ext>
                  </a:extLst>
                </a:gridCol>
                <a:gridCol w="339934">
                  <a:extLst>
                    <a:ext uri="{9D8B030D-6E8A-4147-A177-3AD203B41FA5}">
                      <a16:colId xmlns:a16="http://schemas.microsoft.com/office/drawing/2014/main" val="2448404665"/>
                    </a:ext>
                  </a:extLst>
                </a:gridCol>
                <a:gridCol w="312318">
                  <a:extLst>
                    <a:ext uri="{9D8B030D-6E8A-4147-A177-3AD203B41FA5}">
                      <a16:colId xmlns:a16="http://schemas.microsoft.com/office/drawing/2014/main" val="4039133231"/>
                    </a:ext>
                  </a:extLst>
                </a:gridCol>
                <a:gridCol w="393564">
                  <a:extLst>
                    <a:ext uri="{9D8B030D-6E8A-4147-A177-3AD203B41FA5}">
                      <a16:colId xmlns:a16="http://schemas.microsoft.com/office/drawing/2014/main" val="3865174836"/>
                    </a:ext>
                  </a:extLst>
                </a:gridCol>
                <a:gridCol w="393564">
                  <a:extLst>
                    <a:ext uri="{9D8B030D-6E8A-4147-A177-3AD203B41FA5}">
                      <a16:colId xmlns:a16="http://schemas.microsoft.com/office/drawing/2014/main" val="3573851575"/>
                    </a:ext>
                  </a:extLst>
                </a:gridCol>
                <a:gridCol w="372681">
                  <a:extLst>
                    <a:ext uri="{9D8B030D-6E8A-4147-A177-3AD203B41FA5}">
                      <a16:colId xmlns:a16="http://schemas.microsoft.com/office/drawing/2014/main" val="4033910071"/>
                    </a:ext>
                  </a:extLst>
                </a:gridCol>
              </a:tblGrid>
              <a:tr h="31195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5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Activities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2">
                  <a:txBody>
                    <a:bodyPr/>
                    <a:lstStyle/>
                    <a:p>
                      <a:pPr algn="ctr" fontAlgn="b"/>
                      <a:r>
                        <a:rPr lang="en-US" sz="15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2020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5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0799112"/>
                  </a:ext>
                </a:extLst>
              </a:tr>
              <a:tr h="40072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Jan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Feb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Mar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Apr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May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Jun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Jul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Aug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Sep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Oct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Nov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Dec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Jun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Jul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Jun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8553200"/>
                  </a:ext>
                </a:extLst>
              </a:tr>
              <a:tr h="434919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Bid Release (in web &amp; Newspaper)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340167"/>
                  </a:ext>
                </a:extLst>
              </a:tr>
              <a:tr h="311955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Site visit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3800934"/>
                  </a:ext>
                </a:extLst>
              </a:tr>
              <a:tr h="311955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Pre-bid meeting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6585633"/>
                  </a:ext>
                </a:extLst>
              </a:tr>
              <a:tr h="311955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Bid Submission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9234906"/>
                  </a:ext>
                </a:extLst>
              </a:tr>
              <a:tr h="311955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Technical Bid opening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7709061"/>
                  </a:ext>
                </a:extLst>
              </a:tr>
              <a:tr h="311955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Financial Bid Opening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1202335"/>
                  </a:ext>
                </a:extLst>
              </a:tr>
              <a:tr h="311955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Award of contract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1695943"/>
                  </a:ext>
                </a:extLst>
              </a:tr>
              <a:tr h="311955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Construction Period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3234080"/>
                  </a:ext>
                </a:extLst>
              </a:tr>
              <a:tr h="311955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Defect Notification Period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38374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436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561" y="494664"/>
            <a:ext cx="8791338" cy="719756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Gotham Medium" pitchFamily="50" charset="0"/>
                <a:cs typeface="Gotham Medium" pitchFamily="50" charset="0"/>
              </a:rPr>
              <a:t>MCA Partnership program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2" y="1690688"/>
            <a:ext cx="4633413" cy="4678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3550" indent="-463550"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rgbClr val="002060"/>
                </a:solidFill>
                <a:latin typeface="Gotham Light" pitchFamily="50" charset="0"/>
                <a:cs typeface="Gotham Light" pitchFamily="50" charset="0"/>
              </a:rPr>
              <a:t>A</a:t>
            </a:r>
            <a:r>
              <a:rPr lang="en-US" sz="1800" dirty="0" smtClean="0">
                <a:solidFill>
                  <a:srgbClr val="002060"/>
                </a:solidFill>
                <a:latin typeface="Gotham Light" pitchFamily="50" charset="0"/>
                <a:cs typeface="Gotham Light" pitchFamily="50" charset="0"/>
              </a:rPr>
              <a:t> </a:t>
            </a:r>
            <a:r>
              <a:rPr lang="en-US" sz="1800" dirty="0">
                <a:solidFill>
                  <a:srgbClr val="002060"/>
                </a:solidFill>
                <a:latin typeface="Gotham Light" pitchFamily="50" charset="0"/>
                <a:cs typeface="Gotham Light" pitchFamily="50" charset="0"/>
              </a:rPr>
              <a:t>benefit sharing component of </a:t>
            </a:r>
            <a:r>
              <a:rPr lang="en-US" sz="1800" dirty="0" smtClean="0">
                <a:solidFill>
                  <a:srgbClr val="002060"/>
                </a:solidFill>
                <a:latin typeface="Gotham Light" pitchFamily="50" charset="0"/>
                <a:cs typeface="Gotham Light" pitchFamily="50" charset="0"/>
              </a:rPr>
              <a:t>ETP</a:t>
            </a:r>
            <a:endParaRPr lang="en-US" sz="1800" dirty="0">
              <a:solidFill>
                <a:srgbClr val="002060"/>
              </a:solidFill>
              <a:latin typeface="Gotham Light" pitchFamily="50" charset="0"/>
              <a:cs typeface="Gotham Light" pitchFamily="50" charset="0"/>
            </a:endParaRPr>
          </a:p>
          <a:p>
            <a:pPr marL="463550" indent="-463550">
              <a:buFont typeface="Wingdings" panose="05000000000000000000" pitchFamily="2" charset="2"/>
              <a:buChar char="§"/>
            </a:pPr>
            <a:endParaRPr lang="en-US" sz="1100" dirty="0">
              <a:solidFill>
                <a:srgbClr val="002060"/>
              </a:solidFill>
              <a:latin typeface="Gotham Light" pitchFamily="50" charset="0"/>
              <a:cs typeface="Gotham Light" pitchFamily="50" charset="0"/>
            </a:endParaRPr>
          </a:p>
          <a:p>
            <a:pPr marL="463550" indent="-463550"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rgbClr val="002060"/>
                </a:solidFill>
                <a:latin typeface="Gotham Light" pitchFamily="50" charset="0"/>
                <a:cs typeface="Gotham Light" pitchFamily="50" charset="0"/>
              </a:rPr>
              <a:t>Intent: </a:t>
            </a:r>
            <a:r>
              <a:rPr lang="en-US" sz="1800" dirty="0" smtClean="0">
                <a:solidFill>
                  <a:srgbClr val="002060"/>
                </a:solidFill>
                <a:latin typeface="Gotham Light" pitchFamily="50" charset="0"/>
                <a:cs typeface="Gotham Light" pitchFamily="50" charset="0"/>
              </a:rPr>
              <a:t>Benefits </a:t>
            </a:r>
            <a:r>
              <a:rPr lang="en-US" sz="1800" dirty="0">
                <a:solidFill>
                  <a:srgbClr val="002060"/>
                </a:solidFill>
                <a:latin typeface="Gotham Light" pitchFamily="50" charset="0"/>
                <a:cs typeface="Gotham Light" pitchFamily="50" charset="0"/>
              </a:rPr>
              <a:t>from infrastructure development are equitably shared with people directly and indirectly affected by the project which goes beyond compensation and mitigation </a:t>
            </a:r>
            <a:r>
              <a:rPr lang="en-US" sz="1800" dirty="0" smtClean="0">
                <a:solidFill>
                  <a:srgbClr val="002060"/>
                </a:solidFill>
                <a:latin typeface="Gotham Light" pitchFamily="50" charset="0"/>
                <a:cs typeface="Gotham Light" pitchFamily="50" charset="0"/>
              </a:rPr>
              <a:t>measures</a:t>
            </a:r>
            <a:endParaRPr lang="en-US" sz="1800" dirty="0">
              <a:solidFill>
                <a:srgbClr val="002060"/>
              </a:solidFill>
              <a:latin typeface="Gotham Light" pitchFamily="50" charset="0"/>
              <a:cs typeface="Gotham Light" pitchFamily="50" charset="0"/>
            </a:endParaRPr>
          </a:p>
          <a:p>
            <a:endParaRPr lang="en-US" sz="1800" dirty="0">
              <a:latin typeface="Gotham Light" pitchFamily="50" charset="0"/>
              <a:cs typeface="Gotham Light" pitchFamily="50" charset="0"/>
            </a:endParaRPr>
          </a:p>
          <a:p>
            <a:endParaRPr lang="en-US" sz="1800" dirty="0">
              <a:latin typeface="Gotham Light" pitchFamily="50" charset="0"/>
              <a:cs typeface="Gotham Light" pitchFamily="50" charset="0"/>
            </a:endParaRPr>
          </a:p>
          <a:p>
            <a:endParaRPr lang="en-US" sz="1800" dirty="0">
              <a:latin typeface="Gotham Light" pitchFamily="50" charset="0"/>
              <a:cs typeface="Gotham Light" pitchFamily="50" charset="0"/>
            </a:endParaRPr>
          </a:p>
          <a:p>
            <a:endParaRPr lang="en-US" sz="1800" dirty="0">
              <a:latin typeface="Gotham Light" pitchFamily="50" charset="0"/>
              <a:cs typeface="Gotham Light" pitchFamily="50" charset="0"/>
            </a:endParaRPr>
          </a:p>
        </p:txBody>
      </p:sp>
      <p:pic>
        <p:nvPicPr>
          <p:cNvPr id="5" name="Picture Placeholder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8" r="3638"/>
          <a:stretch>
            <a:fillRect/>
          </a:stretch>
        </p:blipFill>
        <p:spPr>
          <a:xfrm>
            <a:off x="5090615" y="1877150"/>
            <a:ext cx="5664200" cy="4305299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8F56A-B6F2-445E-9F18-E0C06FCCB35F}" type="datetime1">
              <a:rPr lang="en-US" smtClean="0"/>
              <a:t>11/29/2019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097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88951"/>
            <a:ext cx="8551460" cy="897987"/>
          </a:xfrm>
        </p:spPr>
        <p:txBody>
          <a:bodyPr>
            <a:normAutofit/>
          </a:bodyPr>
          <a:lstStyle/>
          <a:p>
            <a:r>
              <a:rPr lang="en-US" sz="2500" b="1" dirty="0">
                <a:latin typeface="Gotham Medium" pitchFamily="50" charset="0"/>
                <a:cs typeface="Gotham Medium" pitchFamily="50" charset="0"/>
              </a:rPr>
              <a:t>Thematic Areas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8551460" cy="4351338"/>
          </a:xfrm>
        </p:spPr>
        <p:txBody>
          <a:bodyPr>
            <a:normAutofit/>
          </a:bodyPr>
          <a:lstStyle/>
          <a:p>
            <a:pPr marL="463550" indent="-46355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  <a:latin typeface="Gotham Light" pitchFamily="50" charset="0"/>
                <a:cs typeface="Gotham Light" pitchFamily="50" charset="0"/>
              </a:rPr>
              <a:t>Thematic Area 1: Extension and upgrading of grid-based electricity distribution </a:t>
            </a:r>
            <a:r>
              <a:rPr lang="en-US" sz="2000" dirty="0" smtClean="0">
                <a:solidFill>
                  <a:srgbClr val="002060"/>
                </a:solidFill>
                <a:latin typeface="Gotham Light" pitchFamily="50" charset="0"/>
                <a:cs typeface="Gotham Light" pitchFamily="50" charset="0"/>
              </a:rPr>
              <a:t>system</a:t>
            </a:r>
          </a:p>
          <a:p>
            <a:pPr marL="463550" indent="-463550">
              <a:buFont typeface="Wingdings" panose="05000000000000000000" pitchFamily="2" charset="2"/>
              <a:buChar char="§"/>
            </a:pPr>
            <a:endParaRPr lang="en-US" sz="1200" dirty="0" smtClean="0">
              <a:solidFill>
                <a:srgbClr val="002060"/>
              </a:solidFill>
              <a:latin typeface="Gotham Light" pitchFamily="50" charset="0"/>
              <a:cs typeface="Gotham Light" pitchFamily="50" charset="0"/>
            </a:endParaRPr>
          </a:p>
          <a:p>
            <a:pPr marL="463550" indent="-46355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002060"/>
                </a:solidFill>
                <a:latin typeface="Gotham Light" pitchFamily="50" charset="0"/>
                <a:cs typeface="Gotham Light" pitchFamily="50" charset="0"/>
              </a:rPr>
              <a:t>Thematic Area 2: Provision of off-grid electricity solutions</a:t>
            </a:r>
          </a:p>
          <a:p>
            <a:pPr marL="463550" lvl="0" indent="-463550">
              <a:buFont typeface="Wingdings" panose="05000000000000000000" pitchFamily="2" charset="2"/>
              <a:buChar char="§"/>
            </a:pPr>
            <a:endParaRPr lang="en-US" sz="1100" dirty="0">
              <a:solidFill>
                <a:srgbClr val="002060"/>
              </a:solidFill>
              <a:latin typeface="Gotham Light" pitchFamily="50" charset="0"/>
              <a:cs typeface="Gotham Light" pitchFamily="50" charset="0"/>
            </a:endParaRPr>
          </a:p>
          <a:p>
            <a:pPr marL="463550" indent="-46355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  <a:latin typeface="Gotham Light" pitchFamily="50" charset="0"/>
                <a:cs typeface="Gotham Light" pitchFamily="50" charset="0"/>
              </a:rPr>
              <a:t>Thematic Area 3: Provision of capacity building support to increase benefits of electricity</a:t>
            </a:r>
          </a:p>
          <a:p>
            <a:pPr marL="0" indent="0">
              <a:buNone/>
            </a:pPr>
            <a:endParaRPr lang="en-US" sz="1800" dirty="0">
              <a:latin typeface="Gotham Light" pitchFamily="50" charset="0"/>
              <a:cs typeface="Gotham Light" pitchFamily="50" charset="0"/>
            </a:endParaRPr>
          </a:p>
          <a:p>
            <a:endParaRPr lang="en-US" sz="1800" dirty="0">
              <a:latin typeface="Gotham Light" pitchFamily="50" charset="0"/>
              <a:cs typeface="Gotham Light" pitchFamily="50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E06FB-5A95-4DB0-BAD4-A39BFAE84F6C}" type="datetime1">
              <a:rPr lang="en-US" smtClean="0"/>
              <a:t>11/29/2019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549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0" y="0"/>
            <a:ext cx="12192000" cy="6857999"/>
            <a:chOff x="0" y="0"/>
            <a:chExt cx="12192000" cy="6857999"/>
          </a:xfrm>
        </p:grpSpPr>
        <p:sp>
          <p:nvSpPr>
            <p:cNvPr id="19" name="object 2"/>
            <p:cNvSpPr/>
            <p:nvPr/>
          </p:nvSpPr>
          <p:spPr>
            <a:xfrm>
              <a:off x="0" y="0"/>
              <a:ext cx="12192000" cy="68579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9"/>
            <p:cNvSpPr/>
            <p:nvPr/>
          </p:nvSpPr>
          <p:spPr>
            <a:xfrm>
              <a:off x="8490204" y="0"/>
              <a:ext cx="3646931" cy="224188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4"/>
          <p:cNvSpPr/>
          <p:nvPr/>
        </p:nvSpPr>
        <p:spPr>
          <a:xfrm>
            <a:off x="0" y="0"/>
            <a:ext cx="6960358" cy="2089135"/>
          </a:xfrm>
          <a:custGeom>
            <a:avLst/>
            <a:gdLst/>
            <a:ahLst/>
            <a:cxnLst/>
            <a:rect l="l" t="t" r="r" b="b"/>
            <a:pathLst>
              <a:path w="6468110" h="1844039">
                <a:moveTo>
                  <a:pt x="0" y="1844039"/>
                </a:moveTo>
                <a:lnTo>
                  <a:pt x="6467856" y="1844039"/>
                </a:lnTo>
                <a:lnTo>
                  <a:pt x="6467856" y="0"/>
                </a:lnTo>
                <a:lnTo>
                  <a:pt x="0" y="0"/>
                </a:lnTo>
                <a:lnTo>
                  <a:pt x="0" y="1844039"/>
                </a:lnTo>
                <a:close/>
              </a:path>
            </a:pathLst>
          </a:custGeom>
          <a:solidFill>
            <a:srgbClr val="F2F2F2">
              <a:alpha val="85098"/>
            </a:srgbClr>
          </a:solidFill>
        </p:spPr>
        <p:txBody>
          <a:bodyPr wrap="square" lIns="0" tIns="0" rIns="0" bIns="0" rtlCol="0"/>
          <a:lstStyle/>
          <a:p>
            <a:endParaRPr b="1"/>
          </a:p>
        </p:txBody>
      </p:sp>
      <p:sp>
        <p:nvSpPr>
          <p:cNvPr id="25" name="object 6"/>
          <p:cNvSpPr txBox="1">
            <a:spLocks/>
          </p:cNvSpPr>
          <p:nvPr/>
        </p:nvSpPr>
        <p:spPr>
          <a:xfrm>
            <a:off x="78739" y="33098"/>
            <a:ext cx="4758055" cy="351378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ctr">
              <a:lnSpc>
                <a:spcPct val="100000"/>
              </a:lnSpc>
              <a:spcBef>
                <a:spcPts val="300"/>
              </a:spcBef>
              <a:spcAft>
                <a:spcPts val="200"/>
              </a:spcAft>
            </a:pPr>
            <a:r>
              <a:rPr lang="en-US" sz="2200" b="1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Electricity Transmission Project</a:t>
            </a:r>
          </a:p>
        </p:txBody>
      </p:sp>
      <p:sp>
        <p:nvSpPr>
          <p:cNvPr id="26" name="object 7"/>
          <p:cNvSpPr txBox="1"/>
          <p:nvPr/>
        </p:nvSpPr>
        <p:spPr>
          <a:xfrm>
            <a:off x="78739" y="384476"/>
            <a:ext cx="6881620" cy="14850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fontAlgn="ctr">
              <a:lnSpc>
                <a:spcPct val="100000"/>
              </a:lnSpc>
              <a:spcBef>
                <a:spcPts val="300"/>
              </a:spcBef>
              <a:spcAft>
                <a:spcPts val="200"/>
              </a:spcAft>
            </a:pPr>
            <a:r>
              <a:rPr sz="2200" b="1" dirty="0">
                <a:solidFill>
                  <a:srgbClr val="002060"/>
                </a:solidFill>
              </a:rPr>
              <a:t>Outcomes:</a:t>
            </a:r>
          </a:p>
          <a:p>
            <a:pPr marL="682625" indent="-342900">
              <a:lnSpc>
                <a:spcPct val="100000"/>
              </a:lnSpc>
              <a:buFont typeface="Wingdings" panose="05000000000000000000" pitchFamily="2" charset="2"/>
              <a:buChar char="§"/>
              <a:tabLst>
                <a:tab pos="186690" algn="l"/>
              </a:tabLst>
            </a:pPr>
            <a:r>
              <a:rPr dirty="0">
                <a:solidFill>
                  <a:srgbClr val="002060"/>
                </a:solidFill>
              </a:rPr>
              <a:t>Add 3,920 MW Tx capacity; reduce losses to 1.9%</a:t>
            </a:r>
          </a:p>
          <a:p>
            <a:pPr marL="682625" marR="5080" indent="-342900">
              <a:lnSpc>
                <a:spcPct val="100000"/>
              </a:lnSpc>
              <a:buFont typeface="Wingdings" panose="05000000000000000000" pitchFamily="2" charset="2"/>
              <a:buChar char="§"/>
              <a:tabLst>
                <a:tab pos="186690" algn="l"/>
              </a:tabLst>
            </a:pPr>
            <a:r>
              <a:rPr dirty="0">
                <a:solidFill>
                  <a:srgbClr val="002060"/>
                </a:solidFill>
              </a:rPr>
              <a:t>Support 3x increase in electricity consumption per capita  </a:t>
            </a:r>
            <a:endParaRPr lang="en-US" dirty="0">
              <a:solidFill>
                <a:srgbClr val="002060"/>
              </a:solidFill>
            </a:endParaRPr>
          </a:p>
          <a:p>
            <a:pPr marL="682625" marR="5080" indent="-342900">
              <a:lnSpc>
                <a:spcPct val="100000"/>
              </a:lnSpc>
              <a:buFont typeface="Wingdings" panose="05000000000000000000" pitchFamily="2" charset="2"/>
              <a:buChar char="§"/>
              <a:tabLst>
                <a:tab pos="186690" algn="l"/>
              </a:tabLst>
            </a:pPr>
            <a:r>
              <a:rPr dirty="0">
                <a:solidFill>
                  <a:srgbClr val="002060"/>
                </a:solidFill>
              </a:rPr>
              <a:t>Approx. 312 km – 400 kV Tx lines (~85</a:t>
            </a:r>
            <a:r>
              <a:rPr lang="en-US" dirty="0">
                <a:solidFill>
                  <a:srgbClr val="002060"/>
                </a:solidFill>
              </a:rPr>
              <a:t>7</a:t>
            </a:r>
            <a:r>
              <a:rPr dirty="0">
                <a:solidFill>
                  <a:srgbClr val="002060"/>
                </a:solidFill>
              </a:rPr>
              <a:t> towers)</a:t>
            </a:r>
          </a:p>
          <a:p>
            <a:pPr marL="682625" indent="-3429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dirty="0">
                <a:solidFill>
                  <a:srgbClr val="002060"/>
                </a:solidFill>
              </a:rPr>
              <a:t>3 x 400 kV substations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614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34017" y="461123"/>
            <a:ext cx="8733044" cy="696509"/>
          </a:xfrm>
        </p:spPr>
        <p:txBody>
          <a:bodyPr>
            <a:normAutofit/>
          </a:bodyPr>
          <a:lstStyle/>
          <a:p>
            <a:r>
              <a:rPr lang="en-US" sz="2500" b="1" dirty="0">
                <a:latin typeface="Gotham Medium" pitchFamily="50" charset="0"/>
                <a:cs typeface="Gotham Medium" pitchFamily="50" charset="0"/>
              </a:rPr>
              <a:t>MCA Partnership program Status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534017" y="1751401"/>
            <a:ext cx="4294351" cy="4588127"/>
          </a:xfrm>
        </p:spPr>
        <p:txBody>
          <a:bodyPr>
            <a:noAutofit/>
          </a:bodyPr>
          <a:lstStyle/>
          <a:p>
            <a:pPr marL="341313" indent="-341313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  <a:latin typeface="Gotham Light" pitchFamily="50" charset="0"/>
                <a:cs typeface="Gotham Light" pitchFamily="50" charset="0"/>
              </a:rPr>
              <a:t>Framework </a:t>
            </a:r>
            <a:r>
              <a:rPr lang="en-US" sz="2000" dirty="0" smtClean="0">
                <a:solidFill>
                  <a:srgbClr val="002060"/>
                </a:solidFill>
                <a:latin typeface="Gotham Light" pitchFamily="50" charset="0"/>
                <a:cs typeface="Gotham Light" pitchFamily="50" charset="0"/>
              </a:rPr>
              <a:t>developed</a:t>
            </a:r>
          </a:p>
          <a:p>
            <a:pPr marL="341313" indent="-341313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002060"/>
                </a:solidFill>
                <a:latin typeface="Gotham Light" pitchFamily="50" charset="0"/>
                <a:cs typeface="Gotham Light" pitchFamily="50" charset="0"/>
              </a:rPr>
              <a:t>Sub-activity </a:t>
            </a:r>
            <a:r>
              <a:rPr lang="en-US" sz="2000" dirty="0">
                <a:solidFill>
                  <a:srgbClr val="002060"/>
                </a:solidFill>
                <a:latin typeface="Gotham Light" pitchFamily="50" charset="0"/>
                <a:cs typeface="Gotham Light" pitchFamily="50" charset="0"/>
              </a:rPr>
              <a:t>consultation to be done by December </a:t>
            </a:r>
            <a:r>
              <a:rPr lang="en-US" sz="2000" dirty="0" smtClean="0">
                <a:solidFill>
                  <a:srgbClr val="002060"/>
                </a:solidFill>
                <a:latin typeface="Gotham Light" pitchFamily="50" charset="0"/>
                <a:cs typeface="Gotham Light" pitchFamily="50" charset="0"/>
              </a:rPr>
              <a:t>2019</a:t>
            </a:r>
          </a:p>
          <a:p>
            <a:pPr marL="341313" indent="-341313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002060"/>
                </a:solidFill>
                <a:latin typeface="Gotham Light" pitchFamily="50" charset="0"/>
                <a:cs typeface="Gotham Light" pitchFamily="50" charset="0"/>
              </a:rPr>
              <a:t>Expected </a:t>
            </a:r>
            <a:r>
              <a:rPr lang="en-US" sz="2000" dirty="0">
                <a:solidFill>
                  <a:srgbClr val="002060"/>
                </a:solidFill>
                <a:latin typeface="Gotham Light" pitchFamily="50" charset="0"/>
                <a:cs typeface="Gotham Light" pitchFamily="50" charset="0"/>
              </a:rPr>
              <a:t>date for construction bid release for thematic area 1 by August </a:t>
            </a:r>
            <a:r>
              <a:rPr lang="en-US" sz="2000" dirty="0" smtClean="0">
                <a:solidFill>
                  <a:srgbClr val="002060"/>
                </a:solidFill>
                <a:latin typeface="Gotham Light" pitchFamily="50" charset="0"/>
                <a:cs typeface="Gotham Light" pitchFamily="50" charset="0"/>
              </a:rPr>
              <a:t>2020</a:t>
            </a:r>
          </a:p>
          <a:p>
            <a:pPr marL="341313" indent="-341313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002060"/>
                </a:solidFill>
                <a:latin typeface="Gotham Light" pitchFamily="50" charset="0"/>
                <a:cs typeface="Gotham Light" pitchFamily="50" charset="0"/>
              </a:rPr>
              <a:t>Expected </a:t>
            </a:r>
            <a:r>
              <a:rPr lang="en-US" sz="2000" dirty="0">
                <a:solidFill>
                  <a:srgbClr val="002060"/>
                </a:solidFill>
                <a:latin typeface="Gotham Light" pitchFamily="50" charset="0"/>
                <a:cs typeface="Gotham Light" pitchFamily="50" charset="0"/>
              </a:rPr>
              <a:t>date for Request for proposal for Thematic area 2 and 3 by March 2020</a:t>
            </a:r>
          </a:p>
        </p:txBody>
      </p:sp>
      <p:pic>
        <p:nvPicPr>
          <p:cNvPr id="1028" name="Picture 4" descr="https://lh3.googleusercontent.com/307l4IqmdWfvRQzHhXM2uO053_itREYVqIemzGO-TwfxRcwu8XflHtEMm_C2EOzv6J_J9TxPBNWtspgy2o8uRj1Lr8iuE0s5715QY0d8SaEqEwM-euKSZjRPm7hejd4qFXNCMs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0539" y="1962593"/>
            <a:ext cx="6932070" cy="4165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2F9EF-9D62-406F-8F7B-E148061EACDD}" type="datetime1">
              <a:rPr lang="en-US" smtClean="0"/>
              <a:t>11/29/2019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457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711548"/>
            <a:ext cx="3902732" cy="312015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177661" y="711548"/>
            <a:ext cx="479885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Gotham Medium" pitchFamily="50" charset="0"/>
                <a:cs typeface="Gotham Medium" pitchFamily="50" charset="0"/>
              </a:rPr>
              <a:t>Environmental </a:t>
            </a:r>
            <a:r>
              <a:rPr lang="en-US" sz="3600" b="1" dirty="0" smtClean="0">
                <a:latin typeface="Gotham Medium" pitchFamily="50" charset="0"/>
                <a:cs typeface="Gotham Medium" pitchFamily="50" charset="0"/>
              </a:rPr>
              <a:t>and Social Issues in Transmission Line</a:t>
            </a:r>
            <a:endParaRPr lang="en-US" sz="3600" b="1" dirty="0">
              <a:latin typeface="Gotham Medium" pitchFamily="50" charset="0"/>
              <a:cs typeface="Gotham Medium" pitchFamily="50" charset="0"/>
            </a:endParaRPr>
          </a:p>
          <a:p>
            <a:endParaRPr lang="en-US" sz="3600" b="1" dirty="0">
              <a:latin typeface="Gotham Medium" pitchFamily="50" charset="0"/>
              <a:cs typeface="Gotham Medium" pitchFamily="50" charset="0"/>
            </a:endParaRPr>
          </a:p>
          <a:p>
            <a:endParaRPr lang="en-US" sz="3600" b="1" dirty="0">
              <a:latin typeface="Gotham Medium" pitchFamily="50" charset="0"/>
              <a:cs typeface="Gotham Medium" pitchFamily="50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58CF5-9CC1-4E90-B409-3053570B53F3}" type="datetime1">
              <a:rPr lang="en-US" smtClean="0"/>
              <a:t>11/29/2019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81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61657-32B1-44F6-966C-B3161A9D4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437" y="586392"/>
            <a:ext cx="8592450" cy="481257"/>
          </a:xfrm>
        </p:spPr>
        <p:txBody>
          <a:bodyPr>
            <a:noAutofit/>
          </a:bodyPr>
          <a:lstStyle/>
          <a:p>
            <a:r>
              <a:rPr lang="en-US" sz="2500" b="1" dirty="0" smtClean="0">
                <a:latin typeface="Gotham Medium" pitchFamily="50" charset="0"/>
                <a:cs typeface="Gotham Medium" pitchFamily="50" charset="0"/>
              </a:rPr>
              <a:t>Environmental </a:t>
            </a:r>
            <a:r>
              <a:rPr lang="en-US" sz="2500" b="1" dirty="0">
                <a:latin typeface="Gotham Medium" pitchFamily="50" charset="0"/>
                <a:cs typeface="Gotham Medium" pitchFamily="50" charset="0"/>
              </a:rPr>
              <a:t>and Social </a:t>
            </a:r>
            <a:r>
              <a:rPr lang="en-US" sz="2500" b="1" dirty="0" smtClean="0">
                <a:latin typeface="Gotham Medium" pitchFamily="50" charset="0"/>
                <a:cs typeface="Gotham Medium" pitchFamily="50" charset="0"/>
              </a:rPr>
              <a:t>Impacts of TL</a:t>
            </a:r>
            <a:endParaRPr lang="en-US" sz="2500" b="1" dirty="0">
              <a:latin typeface="Gotham Medium" pitchFamily="50" charset="0"/>
              <a:cs typeface="Gotham Medium" pitchFamily="50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DFE534-D211-471B-9DB5-023F580AC7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9165" y="1917591"/>
            <a:ext cx="6806045" cy="4212395"/>
          </a:xfrm>
        </p:spPr>
        <p:txBody>
          <a:bodyPr>
            <a:noAutofit/>
          </a:bodyPr>
          <a:lstStyle/>
          <a:p>
            <a:pPr marL="463550" indent="-46355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rgbClr val="002060"/>
                </a:solidFill>
                <a:latin typeface="Gotham Light" pitchFamily="50" charset="0"/>
                <a:cs typeface="Gotham Light" pitchFamily="50" charset="0"/>
              </a:rPr>
              <a:t>Land needs to be acquired for transmission towers – private land or forest</a:t>
            </a:r>
            <a:r>
              <a:rPr lang="en-US" sz="2200" dirty="0" smtClean="0">
                <a:solidFill>
                  <a:srgbClr val="002060"/>
                </a:solidFill>
                <a:latin typeface="Gotham Light" pitchFamily="50" charset="0"/>
                <a:cs typeface="Gotham Light" pitchFamily="50" charset="0"/>
              </a:rPr>
              <a:t>.</a:t>
            </a:r>
            <a:endParaRPr lang="en-US" sz="2200" dirty="0">
              <a:solidFill>
                <a:srgbClr val="002060"/>
              </a:solidFill>
              <a:latin typeface="Gotham Light" pitchFamily="50" charset="0"/>
              <a:cs typeface="Gotham Light" pitchFamily="50" charset="0"/>
            </a:endParaRPr>
          </a:p>
          <a:p>
            <a:pPr marL="463550" indent="-46355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rgbClr val="002060"/>
                </a:solidFill>
                <a:latin typeface="Gotham Light" pitchFamily="50" charset="0"/>
                <a:cs typeface="Gotham Light" pitchFamily="50" charset="0"/>
              </a:rPr>
              <a:t>Restriction on the use of </a:t>
            </a:r>
            <a:r>
              <a:rPr lang="en-US" sz="2200" dirty="0" smtClean="0">
                <a:solidFill>
                  <a:srgbClr val="002060"/>
                </a:solidFill>
                <a:latin typeface="Gotham Light" pitchFamily="50" charset="0"/>
                <a:cs typeface="Gotham Light" pitchFamily="50" charset="0"/>
              </a:rPr>
              <a:t>row </a:t>
            </a:r>
            <a:r>
              <a:rPr lang="en-US" sz="2200" dirty="0">
                <a:solidFill>
                  <a:srgbClr val="002060"/>
                </a:solidFill>
                <a:latin typeface="Gotham Light" pitchFamily="50" charset="0"/>
                <a:cs typeface="Gotham Light" pitchFamily="50" charset="0"/>
              </a:rPr>
              <a:t>land – 46m, 23m on each side</a:t>
            </a:r>
            <a:r>
              <a:rPr lang="en-US" sz="2200" dirty="0" smtClean="0">
                <a:solidFill>
                  <a:srgbClr val="002060"/>
                </a:solidFill>
                <a:latin typeface="Gotham Light" pitchFamily="50" charset="0"/>
                <a:cs typeface="Gotham Light" pitchFamily="50" charset="0"/>
              </a:rPr>
              <a:t>.</a:t>
            </a:r>
          </a:p>
          <a:p>
            <a:pPr marL="463550" indent="-46355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rgbClr val="002060"/>
                </a:solidFill>
                <a:latin typeface="Gotham Light" pitchFamily="50" charset="0"/>
                <a:cs typeface="Gotham Light" pitchFamily="50" charset="0"/>
              </a:rPr>
              <a:t>Landslides/soil erosion</a:t>
            </a:r>
          </a:p>
          <a:p>
            <a:pPr marL="463550" indent="-46355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sz="2200" dirty="0" smtClean="0">
                <a:solidFill>
                  <a:srgbClr val="002060"/>
                </a:solidFill>
                <a:latin typeface="Gotham Light" pitchFamily="50" charset="0"/>
                <a:cs typeface="Gotham Light" pitchFamily="50" charset="0"/>
              </a:rPr>
              <a:t>Health </a:t>
            </a:r>
            <a:r>
              <a:rPr lang="en-US" sz="2200" dirty="0">
                <a:solidFill>
                  <a:srgbClr val="002060"/>
                </a:solidFill>
                <a:latin typeface="Gotham Light" pitchFamily="50" charset="0"/>
                <a:cs typeface="Gotham Light" pitchFamily="50" charset="0"/>
              </a:rPr>
              <a:t>and safety issues</a:t>
            </a:r>
          </a:p>
          <a:p>
            <a:pPr marL="463550" indent="-46355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rgbClr val="002060"/>
                </a:solidFill>
                <a:latin typeface="Gotham Light" pitchFamily="50" charset="0"/>
                <a:cs typeface="Gotham Light" pitchFamily="50" charset="0"/>
              </a:rPr>
              <a:t>Trafficking in </a:t>
            </a:r>
            <a:r>
              <a:rPr lang="en-US" sz="2200" dirty="0" smtClean="0">
                <a:solidFill>
                  <a:srgbClr val="002060"/>
                </a:solidFill>
                <a:latin typeface="Gotham Light" pitchFamily="50" charset="0"/>
                <a:cs typeface="Gotham Light" pitchFamily="50" charset="0"/>
              </a:rPr>
              <a:t>person</a:t>
            </a:r>
            <a:endParaRPr lang="en-US" sz="2200" dirty="0">
              <a:solidFill>
                <a:srgbClr val="002060"/>
              </a:solidFill>
              <a:latin typeface="Gotham Light" pitchFamily="50" charset="0"/>
              <a:cs typeface="Gotham Light" pitchFamily="50" charset="0"/>
            </a:endParaRPr>
          </a:p>
          <a:p>
            <a:pPr>
              <a:lnSpc>
                <a:spcPct val="110000"/>
              </a:lnSpc>
            </a:pPr>
            <a:endParaRPr lang="en-US" sz="1800" dirty="0">
              <a:solidFill>
                <a:srgbClr val="002060"/>
              </a:solidFill>
              <a:latin typeface="Gotham Light" pitchFamily="50" charset="0"/>
              <a:cs typeface="Gotham Light" pitchFamily="50" charset="0"/>
            </a:endParaRPr>
          </a:p>
          <a:p>
            <a:pPr marL="0" indent="0">
              <a:lnSpc>
                <a:spcPct val="110000"/>
              </a:lnSpc>
              <a:buNone/>
            </a:pPr>
            <a:endParaRPr lang="en-US" sz="1800" dirty="0">
              <a:latin typeface="Gotham Light" pitchFamily="50" charset="0"/>
              <a:cs typeface="Gotham Light" pitchFamily="50" charset="0"/>
            </a:endParaRPr>
          </a:p>
        </p:txBody>
      </p:sp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DF3B0A6C-8F31-4A50-BF1B-A0DD10605C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1757" y="2049326"/>
            <a:ext cx="3140458" cy="4189842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9FC19-4B73-42E6-ACD1-957161061C53}" type="datetime1">
              <a:rPr lang="en-US" smtClean="0"/>
              <a:t>11/29/2019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834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E90C3B-A134-4EDB-8B98-9BA81EBA3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0749"/>
            <a:ext cx="8565107" cy="642265"/>
          </a:xfrm>
        </p:spPr>
        <p:txBody>
          <a:bodyPr>
            <a:normAutofit/>
          </a:bodyPr>
          <a:lstStyle/>
          <a:p>
            <a:r>
              <a:rPr lang="en-US" sz="2500" b="1" dirty="0" smtClean="0">
                <a:latin typeface="Gotham Medium" pitchFamily="50" charset="0"/>
                <a:cs typeface="Gotham Medium" pitchFamily="50" charset="0"/>
              </a:rPr>
              <a:t>MCA - Nepal / MCC </a:t>
            </a:r>
            <a:r>
              <a:rPr lang="en-US" sz="2500" b="1" dirty="0">
                <a:latin typeface="Gotham Medium" pitchFamily="50" charset="0"/>
                <a:cs typeface="Gotham Medium" pitchFamily="50" charset="0"/>
              </a:rPr>
              <a:t>Policies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3B6715-CCBE-432F-BA95-56B193F2F0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274791" cy="4351338"/>
          </a:xfrm>
        </p:spPr>
        <p:txBody>
          <a:bodyPr>
            <a:normAutofit/>
          </a:bodyPr>
          <a:lstStyle/>
          <a:p>
            <a:pPr marL="463550" indent="-46355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  <a:latin typeface="Gotham Light" pitchFamily="50" charset="0"/>
                <a:cs typeface="Gotham Light" pitchFamily="50" charset="0"/>
              </a:rPr>
              <a:t>Follow </a:t>
            </a:r>
            <a:r>
              <a:rPr lang="en-US" sz="2000" dirty="0" err="1">
                <a:solidFill>
                  <a:srgbClr val="002060"/>
                </a:solidFill>
                <a:latin typeface="Gotham Light" pitchFamily="50" charset="0"/>
                <a:cs typeface="Gotham Light" pitchFamily="50" charset="0"/>
              </a:rPr>
              <a:t>GoN</a:t>
            </a:r>
            <a:r>
              <a:rPr lang="en-US" sz="2000" dirty="0">
                <a:solidFill>
                  <a:srgbClr val="002060"/>
                </a:solidFill>
                <a:latin typeface="Gotham Light" pitchFamily="50" charset="0"/>
                <a:cs typeface="Gotham Light" pitchFamily="50" charset="0"/>
              </a:rPr>
              <a:t> rules and regulations including Land Acquisition Act, Environment Protection Act, and Regulations, Forest Acts</a:t>
            </a:r>
            <a:r>
              <a:rPr lang="en-US" sz="2000" dirty="0" smtClean="0">
                <a:solidFill>
                  <a:srgbClr val="002060"/>
                </a:solidFill>
                <a:latin typeface="Gotham Light" pitchFamily="50" charset="0"/>
                <a:cs typeface="Gotham Light" pitchFamily="50" charset="0"/>
              </a:rPr>
              <a:t>.</a:t>
            </a:r>
          </a:p>
          <a:p>
            <a:pPr marL="463550" indent="-463550"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en-US" sz="1200" dirty="0">
              <a:solidFill>
                <a:srgbClr val="002060"/>
              </a:solidFill>
              <a:latin typeface="Gotham Light" pitchFamily="50" charset="0"/>
              <a:cs typeface="Gotham Light" pitchFamily="50" charset="0"/>
            </a:endParaRPr>
          </a:p>
          <a:p>
            <a:pPr marL="463550" indent="-46355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  <a:latin typeface="Gotham Light" pitchFamily="50" charset="0"/>
                <a:cs typeface="Gotham Light" pitchFamily="50" charset="0"/>
              </a:rPr>
              <a:t>Follow MCC Environmental  Guidelines and  International Finance Corporation (IFC) Performance Standards on Environmental and Social Sustainability</a:t>
            </a:r>
            <a:r>
              <a:rPr lang="en-US" sz="2000" dirty="0" smtClean="0">
                <a:solidFill>
                  <a:srgbClr val="002060"/>
                </a:solidFill>
                <a:latin typeface="Gotham Light" pitchFamily="50" charset="0"/>
                <a:cs typeface="Gotham Light" pitchFamily="50" charset="0"/>
              </a:rPr>
              <a:t>.</a:t>
            </a:r>
          </a:p>
          <a:p>
            <a:pPr marL="463550" indent="-463550"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en-US" sz="1200" dirty="0">
              <a:solidFill>
                <a:srgbClr val="002060"/>
              </a:solidFill>
              <a:latin typeface="Gotham Light" pitchFamily="50" charset="0"/>
              <a:cs typeface="Gotham Light" pitchFamily="50" charset="0"/>
            </a:endParaRPr>
          </a:p>
          <a:p>
            <a:pPr marL="463550" indent="-46355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  <a:latin typeface="Gotham Light" pitchFamily="50" charset="0"/>
                <a:cs typeface="Gotham Light" pitchFamily="50" charset="0"/>
              </a:rPr>
              <a:t>Follow MCC Gender Policy and Social and Gender Integration Guidelines</a:t>
            </a:r>
            <a:r>
              <a:rPr lang="en-US" sz="2000" dirty="0" smtClean="0">
                <a:solidFill>
                  <a:srgbClr val="002060"/>
                </a:solidFill>
                <a:latin typeface="Gotham Light" pitchFamily="50" charset="0"/>
                <a:cs typeface="Gotham Light" pitchFamily="50" charset="0"/>
              </a:rPr>
              <a:t>.</a:t>
            </a:r>
            <a:endParaRPr lang="en-US" sz="2000" dirty="0">
              <a:solidFill>
                <a:srgbClr val="002060"/>
              </a:solidFill>
              <a:latin typeface="Gotham Light" pitchFamily="50" charset="0"/>
              <a:cs typeface="Gotham Light" pitchFamily="50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1800" dirty="0">
              <a:latin typeface="Gotham Light" pitchFamily="50" charset="0"/>
              <a:cs typeface="Gotham Light" pitchFamily="50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1800" dirty="0">
              <a:latin typeface="Gotham Light" pitchFamily="50" charset="0"/>
              <a:cs typeface="Gotham Light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5619E-FB97-446F-B3B1-48759F7A4C3D}" type="datetime1">
              <a:rPr lang="en-US" smtClean="0"/>
              <a:t>11/29/2019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1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4" y="395785"/>
            <a:ext cx="8223503" cy="929778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Gotham Medium" pitchFamily="50" charset="0"/>
                <a:cs typeface="Gotham Medium" pitchFamily="50" charset="0"/>
              </a:rPr>
              <a:t>Additional </a:t>
            </a:r>
            <a:r>
              <a:rPr lang="en-US" sz="2500" b="1" dirty="0">
                <a:latin typeface="Gotham Medium" pitchFamily="50" charset="0"/>
                <a:cs typeface="Gotham Medium" pitchFamily="50" charset="0"/>
              </a:rPr>
              <a:t>Employer’s</a:t>
            </a:r>
            <a:r>
              <a:rPr lang="en-US" sz="2400" b="1" dirty="0">
                <a:latin typeface="Gotham Medium" pitchFamily="50" charset="0"/>
                <a:cs typeface="Gotham Medium" pitchFamily="50" charset="0"/>
              </a:rPr>
              <a:t>  Requirements of Note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72D9D-7B42-4A1F-B29F-9B84500DC990}" type="datetime1">
              <a:rPr lang="en-US" smtClean="0"/>
              <a:t>11/29/2019</a:t>
            </a:fld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626136" y="2708107"/>
            <a:ext cx="10510437" cy="2007107"/>
            <a:chOff x="885444" y="2616707"/>
            <a:chExt cx="10913362" cy="2007107"/>
          </a:xfrm>
        </p:grpSpPr>
        <p:sp>
          <p:nvSpPr>
            <p:cNvPr id="21" name="object 3"/>
            <p:cNvSpPr/>
            <p:nvPr/>
          </p:nvSpPr>
          <p:spPr>
            <a:xfrm>
              <a:off x="885444" y="2616707"/>
              <a:ext cx="2468879" cy="200710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4"/>
            <p:cNvSpPr txBox="1"/>
            <p:nvPr/>
          </p:nvSpPr>
          <p:spPr>
            <a:xfrm>
              <a:off x="1221999" y="3057556"/>
              <a:ext cx="1621155" cy="1049655"/>
            </a:xfrm>
            <a:prstGeom prst="rect">
              <a:avLst/>
            </a:prstGeom>
          </p:spPr>
          <p:txBody>
            <a:bodyPr vert="horz" wrap="square" lIns="0" tIns="53975" rIns="0" bIns="0" rtlCol="0">
              <a:spAutoFit/>
            </a:bodyPr>
            <a:lstStyle/>
            <a:p>
              <a:pPr marL="12700" marR="5080" indent="-3810" algn="ctr">
                <a:lnSpc>
                  <a:spcPts val="2590"/>
                </a:lnSpc>
                <a:spcBef>
                  <a:spcPts val="425"/>
                </a:spcBef>
              </a:pPr>
              <a:r>
                <a:rPr sz="2200" dirty="0">
                  <a:solidFill>
                    <a:schemeClr val="bg1"/>
                  </a:solidFill>
                </a:rPr>
                <a:t>Respect IFC  Performance  Standards</a:t>
              </a:r>
            </a:p>
          </p:txBody>
        </p:sp>
        <p:sp>
          <p:nvSpPr>
            <p:cNvPr id="23" name="object 5"/>
            <p:cNvSpPr/>
            <p:nvPr/>
          </p:nvSpPr>
          <p:spPr>
            <a:xfrm>
              <a:off x="2682240" y="2616707"/>
              <a:ext cx="3226295" cy="200710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6"/>
            <p:cNvSpPr txBox="1"/>
            <p:nvPr/>
          </p:nvSpPr>
          <p:spPr>
            <a:xfrm>
              <a:off x="3368741" y="3222148"/>
              <a:ext cx="2151380" cy="720725"/>
            </a:xfrm>
            <a:prstGeom prst="rect">
              <a:avLst/>
            </a:prstGeom>
          </p:spPr>
          <p:txBody>
            <a:bodyPr vert="horz" wrap="square" lIns="0" tIns="53975" rIns="0" bIns="0" rtlCol="0">
              <a:spAutoFit/>
            </a:bodyPr>
            <a:lstStyle/>
            <a:p>
              <a:pPr marL="40005" marR="5080" indent="-27940">
                <a:lnSpc>
                  <a:spcPts val="2590"/>
                </a:lnSpc>
                <a:spcBef>
                  <a:spcPts val="425"/>
                </a:spcBef>
                <a:tabLst>
                  <a:tab pos="1123950" algn="l"/>
                </a:tabLst>
              </a:pPr>
              <a:r>
                <a:rPr sz="2200" dirty="0">
                  <a:solidFill>
                    <a:schemeClr val="bg1"/>
                  </a:solidFill>
                </a:rPr>
                <a:t>Respect	environ.  &amp; social clauses</a:t>
              </a:r>
            </a:p>
          </p:txBody>
        </p:sp>
        <p:sp>
          <p:nvSpPr>
            <p:cNvPr id="25" name="object 7"/>
            <p:cNvSpPr/>
            <p:nvPr/>
          </p:nvSpPr>
          <p:spPr>
            <a:xfrm>
              <a:off x="5032247" y="2616707"/>
              <a:ext cx="3046475" cy="200710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8"/>
            <p:cNvSpPr txBox="1"/>
            <p:nvPr/>
          </p:nvSpPr>
          <p:spPr>
            <a:xfrm>
              <a:off x="5720547" y="3221394"/>
              <a:ext cx="1851494" cy="721351"/>
            </a:xfrm>
            <a:prstGeom prst="rect">
              <a:avLst/>
            </a:prstGeom>
          </p:spPr>
          <p:txBody>
            <a:bodyPr vert="horz" wrap="square" lIns="0" tIns="53975" rIns="0" bIns="0" rtlCol="0">
              <a:spAutoFit/>
            </a:bodyPr>
            <a:lstStyle/>
            <a:p>
              <a:pPr marL="80645" marR="5080" indent="-68580">
                <a:lnSpc>
                  <a:spcPts val="2590"/>
                </a:lnSpc>
                <a:spcBef>
                  <a:spcPts val="425"/>
                </a:spcBef>
              </a:pPr>
              <a:r>
                <a:rPr sz="2200" dirty="0">
                  <a:solidFill>
                    <a:schemeClr val="bg1"/>
                  </a:solidFill>
                </a:rPr>
                <a:t>Abide by health  &amp; safety plans</a:t>
              </a:r>
            </a:p>
          </p:txBody>
        </p:sp>
        <p:sp>
          <p:nvSpPr>
            <p:cNvPr id="27" name="object 9"/>
            <p:cNvSpPr/>
            <p:nvPr/>
          </p:nvSpPr>
          <p:spPr>
            <a:xfrm>
              <a:off x="7182611" y="2616707"/>
              <a:ext cx="2872740" cy="200710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10"/>
            <p:cNvSpPr txBox="1"/>
            <p:nvPr/>
          </p:nvSpPr>
          <p:spPr>
            <a:xfrm>
              <a:off x="7988152" y="3222020"/>
              <a:ext cx="1592580" cy="720725"/>
            </a:xfrm>
            <a:prstGeom prst="rect">
              <a:avLst/>
            </a:prstGeom>
          </p:spPr>
          <p:txBody>
            <a:bodyPr vert="horz" wrap="square" lIns="0" tIns="53975" rIns="0" bIns="0" rtlCol="0">
              <a:spAutoFit/>
            </a:bodyPr>
            <a:lstStyle/>
            <a:p>
              <a:pPr marL="12700" marR="5080" indent="30480">
                <a:lnSpc>
                  <a:spcPts val="2590"/>
                </a:lnSpc>
                <a:spcBef>
                  <a:spcPts val="425"/>
                </a:spcBef>
              </a:pPr>
              <a:r>
                <a:rPr sz="2200" dirty="0">
                  <a:solidFill>
                    <a:schemeClr val="bg1"/>
                  </a:solidFill>
                </a:rPr>
                <a:t>Engage with  stakeholders</a:t>
              </a:r>
            </a:p>
          </p:txBody>
        </p:sp>
        <p:sp>
          <p:nvSpPr>
            <p:cNvPr id="29" name="object 11"/>
            <p:cNvSpPr/>
            <p:nvPr/>
          </p:nvSpPr>
          <p:spPr>
            <a:xfrm>
              <a:off x="9108947" y="2616707"/>
              <a:ext cx="2689859" cy="200710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object 12"/>
            <p:cNvSpPr txBox="1"/>
            <p:nvPr/>
          </p:nvSpPr>
          <p:spPr>
            <a:xfrm>
              <a:off x="9703610" y="3057556"/>
              <a:ext cx="1732914" cy="1054776"/>
            </a:xfrm>
            <a:prstGeom prst="rect">
              <a:avLst/>
            </a:prstGeom>
          </p:spPr>
          <p:txBody>
            <a:bodyPr vert="horz" wrap="square" lIns="0" tIns="53975" rIns="0" bIns="0" rtlCol="0">
              <a:spAutoFit/>
            </a:bodyPr>
            <a:lstStyle/>
            <a:p>
              <a:pPr marL="12700" marR="5080" indent="1905" algn="ctr">
                <a:lnSpc>
                  <a:spcPts val="2590"/>
                </a:lnSpc>
                <a:spcBef>
                  <a:spcPts val="425"/>
                </a:spcBef>
              </a:pPr>
              <a:r>
                <a:rPr sz="2200" dirty="0">
                  <a:solidFill>
                    <a:schemeClr val="bg1"/>
                  </a:solidFill>
                </a:rPr>
                <a:t>Gender &amp;  Social  Inclusion Plan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63427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21783"/>
            <a:ext cx="8716042" cy="488196"/>
          </a:xfrm>
        </p:spPr>
        <p:txBody>
          <a:bodyPr>
            <a:normAutofit/>
          </a:bodyPr>
          <a:lstStyle/>
          <a:p>
            <a:r>
              <a:rPr lang="en-US" sz="2500" b="1" dirty="0">
                <a:latin typeface="Gotham Medium" pitchFamily="50" charset="0"/>
                <a:cs typeface="Gotham Medium" pitchFamily="50" charset="0"/>
              </a:rPr>
              <a:t>Avoidance (Examples</a:t>
            </a:r>
            <a:r>
              <a:rPr lang="en-US" sz="2500" dirty="0" smtClean="0">
                <a:latin typeface="Gotham Medium" pitchFamily="50" charset="0"/>
                <a:cs typeface="Gotham Medium" pitchFamily="50" charset="0"/>
              </a:rPr>
              <a:t>)</a:t>
            </a:r>
            <a:endParaRPr lang="en-US" sz="2500" dirty="0">
              <a:latin typeface="Gotham Medium" pitchFamily="50" charset="0"/>
              <a:cs typeface="Gotham Medium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8483221" cy="4351338"/>
          </a:xfrm>
        </p:spPr>
        <p:txBody>
          <a:bodyPr>
            <a:normAutofit/>
          </a:bodyPr>
          <a:lstStyle/>
          <a:p>
            <a:pPr marL="463550" indent="-463550"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rgbClr val="002060"/>
                </a:solidFill>
                <a:latin typeface="Gotham Light" pitchFamily="50" charset="0"/>
                <a:cs typeface="Gotham Light" pitchFamily="50" charset="0"/>
              </a:rPr>
              <a:t>Avoid biodiversity </a:t>
            </a:r>
            <a:r>
              <a:rPr lang="en-US" sz="2200" dirty="0" smtClean="0">
                <a:solidFill>
                  <a:srgbClr val="002060"/>
                </a:solidFill>
                <a:latin typeface="Gotham Light" pitchFamily="50" charset="0"/>
                <a:cs typeface="Gotham Light" pitchFamily="50" charset="0"/>
              </a:rPr>
              <a:t>hotspots</a:t>
            </a:r>
          </a:p>
          <a:p>
            <a:pPr marL="463550" indent="-463550">
              <a:buFont typeface="Wingdings" panose="05000000000000000000" pitchFamily="2" charset="2"/>
              <a:buChar char="§"/>
            </a:pPr>
            <a:endParaRPr lang="en-US" sz="2200" dirty="0">
              <a:solidFill>
                <a:srgbClr val="002060"/>
              </a:solidFill>
              <a:latin typeface="Gotham Light" pitchFamily="50" charset="0"/>
              <a:cs typeface="Gotham Light" pitchFamily="50" charset="0"/>
            </a:endParaRPr>
          </a:p>
          <a:p>
            <a:pPr marL="463550" indent="-463550"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rgbClr val="002060"/>
                </a:solidFill>
                <a:latin typeface="Gotham Light" pitchFamily="50" charset="0"/>
                <a:cs typeface="Gotham Light" pitchFamily="50" charset="0"/>
              </a:rPr>
              <a:t>Avoid </a:t>
            </a:r>
            <a:r>
              <a:rPr lang="en-US" sz="2200" dirty="0" smtClean="0">
                <a:solidFill>
                  <a:srgbClr val="002060"/>
                </a:solidFill>
                <a:latin typeface="Gotham Light" pitchFamily="50" charset="0"/>
                <a:cs typeface="Gotham Light" pitchFamily="50" charset="0"/>
              </a:rPr>
              <a:t>settlements</a:t>
            </a:r>
          </a:p>
          <a:p>
            <a:pPr marL="463550" indent="-463550">
              <a:buFont typeface="Wingdings" panose="05000000000000000000" pitchFamily="2" charset="2"/>
              <a:buChar char="§"/>
            </a:pPr>
            <a:endParaRPr lang="en-US" sz="2200" dirty="0">
              <a:solidFill>
                <a:srgbClr val="002060"/>
              </a:solidFill>
              <a:latin typeface="Gotham Light" pitchFamily="50" charset="0"/>
              <a:cs typeface="Gotham Light" pitchFamily="50" charset="0"/>
            </a:endParaRPr>
          </a:p>
          <a:p>
            <a:pPr marL="463550" indent="-463550"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rgbClr val="002060"/>
                </a:solidFill>
                <a:latin typeface="Gotham Light" pitchFamily="50" charset="0"/>
                <a:cs typeface="Gotham Light" pitchFamily="50" charset="0"/>
              </a:rPr>
              <a:t>Avoid cultural </a:t>
            </a:r>
            <a:r>
              <a:rPr lang="en-US" sz="2200" dirty="0" smtClean="0">
                <a:solidFill>
                  <a:srgbClr val="002060"/>
                </a:solidFill>
                <a:latin typeface="Gotham Light" pitchFamily="50" charset="0"/>
                <a:cs typeface="Gotham Light" pitchFamily="50" charset="0"/>
              </a:rPr>
              <a:t>heritages</a:t>
            </a:r>
            <a:endParaRPr lang="en-US" sz="2200" dirty="0">
              <a:solidFill>
                <a:srgbClr val="002060"/>
              </a:solidFill>
              <a:latin typeface="Gotham Light" pitchFamily="50" charset="0"/>
              <a:cs typeface="Gotham Light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B8660-A8F9-47D3-9752-BFC34EA89F29}" type="datetime1">
              <a:rPr lang="en-US" smtClean="0"/>
              <a:t>11/29/2019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438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29360"/>
            <a:ext cx="10515600" cy="696509"/>
          </a:xfrm>
        </p:spPr>
        <p:txBody>
          <a:bodyPr>
            <a:normAutofit/>
          </a:bodyPr>
          <a:lstStyle/>
          <a:p>
            <a:r>
              <a:rPr lang="en-US" sz="2500" b="1" dirty="0">
                <a:latin typeface="Gotham Medium" pitchFamily="50" charset="0"/>
                <a:cs typeface="Gotham Medium" pitchFamily="50" charset="0"/>
              </a:rPr>
              <a:t>Minimize (Examples)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8715233" cy="4351338"/>
          </a:xfrm>
        </p:spPr>
        <p:txBody>
          <a:bodyPr>
            <a:normAutofit/>
          </a:bodyPr>
          <a:lstStyle/>
          <a:p>
            <a:pPr marL="463550" indent="-463550"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rgbClr val="002060"/>
                </a:solidFill>
                <a:latin typeface="Gotham Light" pitchFamily="50" charset="0"/>
                <a:cs typeface="Gotham Light" pitchFamily="50" charset="0"/>
              </a:rPr>
              <a:t>Minimize forest clearance by appropriate tower </a:t>
            </a:r>
            <a:r>
              <a:rPr lang="en-US" sz="2200" dirty="0" smtClean="0">
                <a:solidFill>
                  <a:srgbClr val="002060"/>
                </a:solidFill>
                <a:latin typeface="Gotham Light" pitchFamily="50" charset="0"/>
                <a:cs typeface="Gotham Light" pitchFamily="50" charset="0"/>
              </a:rPr>
              <a:t>designs, </a:t>
            </a:r>
            <a:r>
              <a:rPr lang="en-US" sz="2200" dirty="0">
                <a:solidFill>
                  <a:srgbClr val="002060"/>
                </a:solidFill>
                <a:latin typeface="Gotham Light" pitchFamily="50" charset="0"/>
                <a:cs typeface="Gotham Light" pitchFamily="50" charset="0"/>
              </a:rPr>
              <a:t>use of </a:t>
            </a:r>
            <a:r>
              <a:rPr lang="en-US" sz="2200" dirty="0" smtClean="0">
                <a:solidFill>
                  <a:srgbClr val="002060"/>
                </a:solidFill>
                <a:latin typeface="Gotham Light" pitchFamily="50" charset="0"/>
                <a:cs typeface="Gotham Light" pitchFamily="50" charset="0"/>
              </a:rPr>
              <a:t>pilot wire, </a:t>
            </a:r>
            <a:r>
              <a:rPr lang="en-US" sz="2200" dirty="0">
                <a:solidFill>
                  <a:srgbClr val="002060"/>
                </a:solidFill>
                <a:latin typeface="Gotham Light" pitchFamily="50" charset="0"/>
                <a:cs typeface="Gotham Light" pitchFamily="50" charset="0"/>
              </a:rPr>
              <a:t>drones, etc</a:t>
            </a:r>
            <a:r>
              <a:rPr lang="en-US" sz="2200" dirty="0" smtClean="0">
                <a:solidFill>
                  <a:srgbClr val="002060"/>
                </a:solidFill>
                <a:latin typeface="Gotham Light" pitchFamily="50" charset="0"/>
                <a:cs typeface="Gotham Light" pitchFamily="50" charset="0"/>
              </a:rPr>
              <a:t>. for stringing.</a:t>
            </a:r>
            <a:endParaRPr lang="en-US" sz="2200" dirty="0">
              <a:solidFill>
                <a:srgbClr val="002060"/>
              </a:solidFill>
              <a:latin typeface="Gotham Light" pitchFamily="50" charset="0"/>
              <a:cs typeface="Gotham Light" pitchFamily="50" charset="0"/>
            </a:endParaRPr>
          </a:p>
          <a:p>
            <a:pPr marL="463550" indent="-463550">
              <a:buFont typeface="Wingdings" panose="05000000000000000000" pitchFamily="2" charset="2"/>
              <a:buChar char="§"/>
            </a:pPr>
            <a:endParaRPr lang="en-US" sz="2200" dirty="0">
              <a:solidFill>
                <a:srgbClr val="002060"/>
              </a:solidFill>
              <a:latin typeface="Gotham Light" pitchFamily="50" charset="0"/>
              <a:cs typeface="Gotham Light" pitchFamily="50" charset="0"/>
            </a:endParaRPr>
          </a:p>
          <a:p>
            <a:pPr marL="463550" indent="-463550"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rgbClr val="002060"/>
                </a:solidFill>
                <a:latin typeface="Gotham Light" pitchFamily="50" charset="0"/>
                <a:cs typeface="Gotham Light" pitchFamily="50" charset="0"/>
              </a:rPr>
              <a:t>Minimize the need for access roads by use of </a:t>
            </a:r>
            <a:r>
              <a:rPr lang="en-US" sz="2200" dirty="0" smtClean="0">
                <a:solidFill>
                  <a:srgbClr val="002060"/>
                </a:solidFill>
                <a:latin typeface="Gotham Light" pitchFamily="50" charset="0"/>
                <a:cs typeface="Gotham Light" pitchFamily="50" charset="0"/>
              </a:rPr>
              <a:t>porters</a:t>
            </a:r>
            <a:r>
              <a:rPr lang="en-US" sz="2200" dirty="0">
                <a:solidFill>
                  <a:srgbClr val="002060"/>
                </a:solidFill>
                <a:latin typeface="Gotham Light" pitchFamily="50" charset="0"/>
                <a:cs typeface="Gotham Light" pitchFamily="50" charset="0"/>
              </a:rPr>
              <a:t> </a:t>
            </a:r>
            <a:r>
              <a:rPr lang="en-US" sz="2200" dirty="0" smtClean="0">
                <a:solidFill>
                  <a:srgbClr val="002060"/>
                </a:solidFill>
                <a:latin typeface="Gotham Light" pitchFamily="50" charset="0"/>
                <a:cs typeface="Gotham Light" pitchFamily="50" charset="0"/>
              </a:rPr>
              <a:t>and other methods.</a:t>
            </a:r>
            <a:endParaRPr lang="en-US" sz="2200" dirty="0">
              <a:solidFill>
                <a:srgbClr val="002060"/>
              </a:solidFill>
              <a:latin typeface="Gotham Light" pitchFamily="50" charset="0"/>
              <a:cs typeface="Gotham Light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A0FFF-3A0B-4AE7-93D7-6DB6D056E2FA}" type="datetime1">
              <a:rPr lang="en-US" smtClean="0"/>
              <a:t>11/29/2019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64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30126"/>
            <a:ext cx="10515600" cy="681011"/>
          </a:xfrm>
        </p:spPr>
        <p:txBody>
          <a:bodyPr>
            <a:normAutofit/>
          </a:bodyPr>
          <a:lstStyle/>
          <a:p>
            <a:r>
              <a:rPr lang="en-US" sz="2500" b="1" dirty="0">
                <a:latin typeface="Gotham Medium" pitchFamily="50" charset="0"/>
                <a:cs typeface="Gotham Medium" pitchFamily="50" charset="0"/>
              </a:rPr>
              <a:t>Mitigate (Examples)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8674290" cy="4351338"/>
          </a:xfrm>
        </p:spPr>
        <p:txBody>
          <a:bodyPr>
            <a:normAutofit/>
          </a:bodyPr>
          <a:lstStyle/>
          <a:p>
            <a:pPr marL="463550" indent="-463550">
              <a:buFont typeface="Wingdings" panose="05000000000000000000" pitchFamily="2" charset="2"/>
              <a:buChar char="§"/>
            </a:pPr>
            <a:r>
              <a:rPr lang="en-US" sz="2500" dirty="0">
                <a:solidFill>
                  <a:srgbClr val="002060"/>
                </a:solidFill>
                <a:latin typeface="Gotham Light" pitchFamily="50" charset="0"/>
                <a:cs typeface="Gotham Light" pitchFamily="50" charset="0"/>
              </a:rPr>
              <a:t>Use of bird </a:t>
            </a:r>
            <a:r>
              <a:rPr lang="en-US" sz="2500" dirty="0" smtClean="0">
                <a:solidFill>
                  <a:srgbClr val="002060"/>
                </a:solidFill>
                <a:latin typeface="Gotham Light" pitchFamily="50" charset="0"/>
                <a:cs typeface="Gotham Light" pitchFamily="50" charset="0"/>
              </a:rPr>
              <a:t>diverters </a:t>
            </a:r>
          </a:p>
          <a:p>
            <a:pPr marL="463550" indent="-463550">
              <a:buFont typeface="Wingdings" panose="05000000000000000000" pitchFamily="2" charset="2"/>
              <a:buChar char="§"/>
            </a:pPr>
            <a:endParaRPr lang="en-US" sz="2500" dirty="0">
              <a:solidFill>
                <a:srgbClr val="002060"/>
              </a:solidFill>
              <a:latin typeface="Gotham Light" pitchFamily="50" charset="0"/>
              <a:cs typeface="Gotham Light" pitchFamily="50" charset="0"/>
            </a:endParaRPr>
          </a:p>
          <a:p>
            <a:pPr marL="463550" indent="-463550">
              <a:buFont typeface="Wingdings" panose="05000000000000000000" pitchFamily="2" charset="2"/>
              <a:buChar char="§"/>
            </a:pPr>
            <a:r>
              <a:rPr lang="en-US" sz="2500" dirty="0" smtClean="0">
                <a:solidFill>
                  <a:srgbClr val="002060"/>
                </a:solidFill>
                <a:latin typeface="Gotham Light" pitchFamily="50" charset="0"/>
                <a:cs typeface="Gotham Light" pitchFamily="50" charset="0"/>
              </a:rPr>
              <a:t>Reforestation</a:t>
            </a:r>
          </a:p>
          <a:p>
            <a:pPr marL="463550" indent="-463550">
              <a:buFont typeface="Wingdings" panose="05000000000000000000" pitchFamily="2" charset="2"/>
              <a:buChar char="§"/>
            </a:pPr>
            <a:endParaRPr lang="en-US" sz="2500" dirty="0">
              <a:solidFill>
                <a:srgbClr val="002060"/>
              </a:solidFill>
              <a:latin typeface="Gotham Light" pitchFamily="50" charset="0"/>
              <a:cs typeface="Gotham Light" pitchFamily="50" charset="0"/>
            </a:endParaRPr>
          </a:p>
          <a:p>
            <a:pPr marL="463550" indent="-463550">
              <a:buFont typeface="Wingdings" panose="05000000000000000000" pitchFamily="2" charset="2"/>
              <a:buChar char="§"/>
            </a:pPr>
            <a:r>
              <a:rPr lang="en-US" sz="2500" dirty="0">
                <a:solidFill>
                  <a:srgbClr val="002060"/>
                </a:solidFill>
                <a:latin typeface="Gotham Light" pitchFamily="50" charset="0"/>
                <a:cs typeface="Gotham Light" pitchFamily="50" charset="0"/>
              </a:rPr>
              <a:t>Slope stabilization/rehabilitation </a:t>
            </a:r>
            <a:r>
              <a:rPr lang="en-US" sz="2500" dirty="0" smtClean="0">
                <a:solidFill>
                  <a:srgbClr val="002060"/>
                </a:solidFill>
                <a:latin typeface="Gotham Light" pitchFamily="50" charset="0"/>
                <a:cs typeface="Gotham Light" pitchFamily="50" charset="0"/>
              </a:rPr>
              <a:t>works</a:t>
            </a:r>
            <a:endParaRPr lang="en-US" sz="2500" dirty="0">
              <a:solidFill>
                <a:srgbClr val="002060"/>
              </a:solidFill>
              <a:latin typeface="Gotham Light" pitchFamily="50" charset="0"/>
              <a:cs typeface="Gotham Light" pitchFamily="50" charset="0"/>
            </a:endParaRPr>
          </a:p>
          <a:p>
            <a:pPr marL="463550" indent="-463550">
              <a:buFont typeface="Wingdings" panose="05000000000000000000" pitchFamily="2" charset="2"/>
              <a:buChar char="§"/>
            </a:pPr>
            <a:endParaRPr lang="en-US" sz="1800" dirty="0">
              <a:solidFill>
                <a:srgbClr val="002060"/>
              </a:solidFill>
              <a:latin typeface="Gotham Light" pitchFamily="50" charset="0"/>
              <a:cs typeface="Gotham Light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B7F98-30D3-4A5C-8605-4C85D6E21525}" type="datetime1">
              <a:rPr lang="en-US" smtClean="0"/>
              <a:t>11/29/2019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141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8572" y="422163"/>
            <a:ext cx="10515600" cy="875846"/>
          </a:xfrm>
        </p:spPr>
        <p:txBody>
          <a:bodyPr>
            <a:normAutofit/>
          </a:bodyPr>
          <a:lstStyle/>
          <a:p>
            <a:r>
              <a:rPr lang="en-US" sz="2500" b="1" dirty="0">
                <a:latin typeface="Gotham Medium" pitchFamily="50" charset="0"/>
                <a:cs typeface="Gotham Medium" pitchFamily="50" charset="0"/>
              </a:rPr>
              <a:t>For more </a:t>
            </a:r>
            <a:r>
              <a:rPr lang="en-US" sz="2500" b="1" dirty="0" smtClean="0">
                <a:latin typeface="Gotham Medium" pitchFamily="50" charset="0"/>
                <a:cs typeface="Gotham Medium" pitchFamily="50" charset="0"/>
              </a:rPr>
              <a:t>Information</a:t>
            </a:r>
            <a:endParaRPr lang="en-US" sz="2500" b="1" dirty="0">
              <a:latin typeface="Gotham Medium" pitchFamily="50" charset="0"/>
              <a:cs typeface="Gotham Medium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63550" marR="273050" indent="-460375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200" b="1" spc="-5" dirty="0">
                <a:solidFill>
                  <a:srgbClr val="203864"/>
                </a:solidFill>
                <a:latin typeface="Gotham Light" pitchFamily="50" charset="0"/>
                <a:cs typeface="Gotham Light" pitchFamily="50" charset="0"/>
              </a:rPr>
              <a:t>MCC-funded </a:t>
            </a:r>
            <a:r>
              <a:rPr lang="en-US" sz="2200" b="1" dirty="0">
                <a:solidFill>
                  <a:srgbClr val="203864"/>
                </a:solidFill>
                <a:latin typeface="Gotham Light" pitchFamily="50" charset="0"/>
                <a:cs typeface="Gotham Light" pitchFamily="50" charset="0"/>
              </a:rPr>
              <a:t>business </a:t>
            </a:r>
            <a:r>
              <a:rPr lang="en-US" sz="2200" b="1" spc="-5" dirty="0">
                <a:solidFill>
                  <a:srgbClr val="203864"/>
                </a:solidFill>
                <a:latin typeface="Gotham Light" pitchFamily="50" charset="0"/>
                <a:cs typeface="Gotham Light" pitchFamily="50" charset="0"/>
              </a:rPr>
              <a:t>opportunities, please visit</a:t>
            </a:r>
            <a:r>
              <a:rPr lang="en-US" sz="2200" b="1" spc="-5" dirty="0" smtClean="0">
                <a:solidFill>
                  <a:srgbClr val="203864"/>
                </a:solidFill>
                <a:latin typeface="Gotham Light" pitchFamily="50" charset="0"/>
                <a:cs typeface="Gotham Light" pitchFamily="50" charset="0"/>
              </a:rPr>
              <a:t>:</a:t>
            </a:r>
          </a:p>
          <a:p>
            <a:pPr marL="463550" marR="27305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b="1" u="heavy" spc="-10" dirty="0" smtClean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Gotham Light" pitchFamily="50" charset="0"/>
                <a:cs typeface="Gotham Light" pitchFamily="50" charset="0"/>
                <a:hlinkClick r:id="rId2"/>
              </a:rPr>
              <a:t>www.mcc.gov/work-with-us</a:t>
            </a:r>
            <a:endParaRPr lang="en-US" sz="2200" b="1" u="heavy" spc="-10" dirty="0" smtClean="0">
              <a:solidFill>
                <a:srgbClr val="0563C1"/>
              </a:solidFill>
              <a:uFill>
                <a:solidFill>
                  <a:srgbClr val="0563C1"/>
                </a:solidFill>
              </a:uFill>
              <a:latin typeface="Gotham Light" pitchFamily="50" charset="0"/>
              <a:cs typeface="Gotham Light" pitchFamily="50" charset="0"/>
            </a:endParaRPr>
          </a:p>
          <a:p>
            <a:pPr marL="288925" marR="273050" indent="-2857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2200" b="1" dirty="0">
              <a:latin typeface="Gotham Light" pitchFamily="50" charset="0"/>
              <a:cs typeface="Gotham Light" pitchFamily="50" charset="0"/>
            </a:endParaRPr>
          </a:p>
          <a:p>
            <a:pPr marL="463550" marR="1121410" indent="-460375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200" b="1" spc="-20" dirty="0">
                <a:solidFill>
                  <a:srgbClr val="203864"/>
                </a:solidFill>
                <a:latin typeface="Gotham Light" pitchFamily="50" charset="0"/>
                <a:cs typeface="Gotham Light" pitchFamily="50" charset="0"/>
              </a:rPr>
              <a:t>For </a:t>
            </a:r>
            <a:r>
              <a:rPr lang="en-US" sz="2200" b="1" spc="-5" dirty="0" smtClean="0">
                <a:solidFill>
                  <a:srgbClr val="203864"/>
                </a:solidFill>
                <a:latin typeface="Gotham Light" pitchFamily="50" charset="0"/>
                <a:cs typeface="Gotham Light" pitchFamily="50" charset="0"/>
              </a:rPr>
              <a:t>MCA-Nepal </a:t>
            </a:r>
            <a:r>
              <a:rPr lang="en-US" sz="2200" b="1" dirty="0" smtClean="0">
                <a:solidFill>
                  <a:srgbClr val="203864"/>
                </a:solidFill>
                <a:latin typeface="Gotham Light" pitchFamily="50" charset="0"/>
                <a:cs typeface="Gotham Light" pitchFamily="50" charset="0"/>
              </a:rPr>
              <a:t>business </a:t>
            </a:r>
            <a:r>
              <a:rPr lang="en-US" sz="2200" b="1" spc="-5" dirty="0" smtClean="0">
                <a:solidFill>
                  <a:srgbClr val="203864"/>
                </a:solidFill>
                <a:latin typeface="Gotham Light" pitchFamily="50" charset="0"/>
                <a:cs typeface="Gotham Light" pitchFamily="50" charset="0"/>
              </a:rPr>
              <a:t>opportunities</a:t>
            </a:r>
            <a:r>
              <a:rPr lang="en-US" sz="2200" b="1" spc="-5" dirty="0">
                <a:solidFill>
                  <a:srgbClr val="203864"/>
                </a:solidFill>
                <a:latin typeface="Gotham Light" pitchFamily="50" charset="0"/>
                <a:cs typeface="Gotham Light" pitchFamily="50" charset="0"/>
              </a:rPr>
              <a:t>, please</a:t>
            </a:r>
            <a:r>
              <a:rPr lang="en-US" sz="2200" b="1" spc="20" dirty="0">
                <a:solidFill>
                  <a:srgbClr val="203864"/>
                </a:solidFill>
                <a:latin typeface="Gotham Light" pitchFamily="50" charset="0"/>
                <a:cs typeface="Gotham Light" pitchFamily="50" charset="0"/>
              </a:rPr>
              <a:t> </a:t>
            </a:r>
            <a:r>
              <a:rPr lang="en-US" sz="2200" b="1" spc="-5" dirty="0" smtClean="0">
                <a:solidFill>
                  <a:srgbClr val="203864"/>
                </a:solidFill>
                <a:latin typeface="Gotham Light" pitchFamily="50" charset="0"/>
                <a:cs typeface="Gotham Light" pitchFamily="50" charset="0"/>
              </a:rPr>
              <a:t>visit:</a:t>
            </a:r>
            <a:endParaRPr lang="en-US" sz="2200" b="1" dirty="0">
              <a:latin typeface="Gotham Light" pitchFamily="50" charset="0"/>
              <a:cs typeface="Gotham Light" pitchFamily="50" charset="0"/>
            </a:endParaRPr>
          </a:p>
          <a:p>
            <a:pPr marL="46355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b="1" u="heavy" spc="-20" dirty="0" smtClean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Gotham Light" pitchFamily="50" charset="0"/>
                <a:cs typeface="Gotham Light" pitchFamily="50" charset="0"/>
                <a:hlinkClick r:id="rId3"/>
              </a:rPr>
              <a:t>www.mcanp.org</a:t>
            </a:r>
            <a:endParaRPr lang="en-US" sz="2200" b="1" u="heavy" spc="-20" dirty="0" smtClean="0">
              <a:solidFill>
                <a:srgbClr val="0563C1"/>
              </a:solidFill>
              <a:uFill>
                <a:solidFill>
                  <a:srgbClr val="0563C1"/>
                </a:solidFill>
              </a:uFill>
              <a:latin typeface="Gotham Light" pitchFamily="50" charset="0"/>
              <a:cs typeface="Gotham Light" pitchFamily="50" charset="0"/>
            </a:endParaRPr>
          </a:p>
          <a:p>
            <a:pPr marL="749300" indent="-2857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2200" b="1" dirty="0">
              <a:latin typeface="Gotham Light" pitchFamily="50" charset="0"/>
              <a:cs typeface="Gotham Light" pitchFamily="50" charset="0"/>
            </a:endParaRPr>
          </a:p>
          <a:p>
            <a:pPr marL="463550" marR="5080" indent="-460375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200" b="1" spc="-20" dirty="0">
                <a:solidFill>
                  <a:srgbClr val="203864"/>
                </a:solidFill>
                <a:latin typeface="Gotham Light" pitchFamily="50" charset="0"/>
                <a:cs typeface="Gotham Light" pitchFamily="50" charset="0"/>
              </a:rPr>
              <a:t>For </a:t>
            </a:r>
            <a:r>
              <a:rPr lang="en-US" sz="2200" b="1" spc="-5" dirty="0">
                <a:solidFill>
                  <a:srgbClr val="203864"/>
                </a:solidFill>
                <a:latin typeface="Gotham Light" pitchFamily="50" charset="0"/>
                <a:cs typeface="Gotham Light" pitchFamily="50" charset="0"/>
              </a:rPr>
              <a:t>Q&amp;A </a:t>
            </a:r>
            <a:r>
              <a:rPr lang="en-US" sz="2200" b="1" spc="-20" dirty="0">
                <a:solidFill>
                  <a:srgbClr val="203864"/>
                </a:solidFill>
                <a:latin typeface="Gotham Light" pitchFamily="50" charset="0"/>
                <a:cs typeface="Gotham Light" pitchFamily="50" charset="0"/>
              </a:rPr>
              <a:t>regarding </a:t>
            </a:r>
            <a:r>
              <a:rPr lang="en-US" sz="2200" b="1" dirty="0">
                <a:solidFill>
                  <a:srgbClr val="203864"/>
                </a:solidFill>
                <a:latin typeface="Gotham Light" pitchFamily="50" charset="0"/>
                <a:cs typeface="Gotham Light" pitchFamily="50" charset="0"/>
              </a:rPr>
              <a:t>the </a:t>
            </a:r>
            <a:r>
              <a:rPr lang="en-US" sz="2200" b="1" spc="-15" dirty="0">
                <a:solidFill>
                  <a:srgbClr val="203864"/>
                </a:solidFill>
                <a:latin typeface="Gotham Light" pitchFamily="50" charset="0"/>
                <a:cs typeface="Gotham Light" pitchFamily="50" charset="0"/>
              </a:rPr>
              <a:t>procurement, </a:t>
            </a:r>
            <a:r>
              <a:rPr lang="en-US" sz="2200" b="1" spc="-5" dirty="0">
                <a:solidFill>
                  <a:srgbClr val="203864"/>
                </a:solidFill>
                <a:latin typeface="Gotham Light" pitchFamily="50" charset="0"/>
                <a:cs typeface="Gotham Light" pitchFamily="50" charset="0"/>
              </a:rPr>
              <a:t>please </a:t>
            </a:r>
            <a:r>
              <a:rPr lang="en-US" sz="2200" b="1" spc="-15" dirty="0" smtClean="0">
                <a:solidFill>
                  <a:srgbClr val="203864"/>
                </a:solidFill>
                <a:latin typeface="Gotham Light" pitchFamily="50" charset="0"/>
                <a:cs typeface="Gotham Light" pitchFamily="50" charset="0"/>
              </a:rPr>
              <a:t>contact:</a:t>
            </a:r>
          </a:p>
          <a:p>
            <a:pPr marL="463550" marR="508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b="1" u="heavy" spc="-15" dirty="0" smtClean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Gotham Light" pitchFamily="50" charset="0"/>
                <a:cs typeface="Gotham Light" pitchFamily="50" charset="0"/>
                <a:hlinkClick r:id="rId4"/>
              </a:rPr>
              <a:t>info@mcanp.org</a:t>
            </a:r>
            <a:endParaRPr lang="en-US" sz="2200" b="1" dirty="0">
              <a:latin typeface="Gotham Light" pitchFamily="50" charset="0"/>
              <a:cs typeface="Gotham Light" pitchFamily="50" charset="0"/>
            </a:endParaRPr>
          </a:p>
          <a:p>
            <a:pPr marL="463550" indent="-460375"/>
            <a:endParaRPr lang="en-US" sz="1800" b="1" dirty="0">
              <a:latin typeface="Gotham Light" pitchFamily="50" charset="0"/>
              <a:cs typeface="Gotham Light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36A4C-D5BC-41E2-8DBC-AF094A4348DC}" type="datetime1">
              <a:rPr lang="en-US" smtClean="0"/>
              <a:t>11/29/2019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758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2921" y="3541364"/>
            <a:ext cx="2882279" cy="523400"/>
          </a:xfrm>
        </p:spPr>
        <p:txBody>
          <a:bodyPr anchor="ctr">
            <a:normAutofit lnSpcReduction="10000"/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en-US" sz="3200" b="1" dirty="0">
                <a:latin typeface="Gotham Medium" pitchFamily="50" charset="0"/>
                <a:ea typeface="+mj-ea"/>
                <a:cs typeface="Gotham Medium" pitchFamily="50" charset="0"/>
              </a:rPr>
              <a:t>Thank </a:t>
            </a:r>
            <a:r>
              <a:rPr lang="en-US" sz="3200" b="1" dirty="0" smtClean="0">
                <a:latin typeface="Gotham Medium" pitchFamily="50" charset="0"/>
                <a:ea typeface="+mj-ea"/>
                <a:cs typeface="Gotham Medium" pitchFamily="50" charset="0"/>
              </a:rPr>
              <a:t>you.</a:t>
            </a:r>
            <a:endParaRPr lang="en-US" sz="3200" b="1" dirty="0">
              <a:latin typeface="Gotham Medium" pitchFamily="50" charset="0"/>
              <a:ea typeface="+mj-ea"/>
              <a:cs typeface="Gotham Medium" pitchFamily="50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340BE-42EC-4FE7-81D6-4C2C0B44BFE3}" type="datetime1">
              <a:rPr lang="en-US" smtClean="0"/>
              <a:t>11/29/2019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78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123825"/>
            <a:ext cx="8104414" cy="1325563"/>
          </a:xfrm>
        </p:spPr>
        <p:txBody>
          <a:bodyPr>
            <a:normAutofit/>
          </a:bodyPr>
          <a:lstStyle/>
          <a:p>
            <a:r>
              <a:rPr lang="en-US" sz="2500" b="1" dirty="0">
                <a:latin typeface="Gotham Medium" pitchFamily="50" charset="0"/>
                <a:cs typeface="Gotham Medium" pitchFamily="50" charset="0"/>
              </a:rPr>
              <a:t>Electricity Transmission Line Status</a:t>
            </a:r>
            <a:endParaRPr lang="en-US" sz="2500" dirty="0">
              <a:latin typeface="Gotham Medium" pitchFamily="50" charset="0"/>
              <a:cs typeface="Gotham Medium" pitchFamily="50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1500" y="1665238"/>
            <a:ext cx="991870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lang="en-US" altLang="en-US" sz="2000" dirty="0">
                <a:solidFill>
                  <a:srgbClr val="002060"/>
                </a:solidFill>
                <a:latin typeface="Gotham Light" pitchFamily="50" charset="0"/>
                <a:cs typeface="Gotham Light" pitchFamily="50" charset="0"/>
              </a:rPr>
              <a:t>Transmission Line Route Alignment frozen for all five segments</a:t>
            </a:r>
          </a:p>
          <a:p>
            <a:pPr marL="2170113" lvl="1" indent="-34290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dirty="0" err="1">
                <a:solidFill>
                  <a:srgbClr val="002060"/>
                </a:solidFill>
                <a:latin typeface="Gotham Light" pitchFamily="50" charset="0"/>
                <a:cs typeface="Gotham Light" pitchFamily="50" charset="0"/>
              </a:rPr>
              <a:t>Lapsiphedi</a:t>
            </a:r>
            <a:r>
              <a:rPr lang="en-US" altLang="en-US" dirty="0">
                <a:solidFill>
                  <a:srgbClr val="002060"/>
                </a:solidFill>
                <a:latin typeface="Gotham Light" pitchFamily="50" charset="0"/>
                <a:cs typeface="Gotham Light" pitchFamily="50" charset="0"/>
              </a:rPr>
              <a:t> ‐ </a:t>
            </a:r>
            <a:r>
              <a:rPr lang="en-US" altLang="en-US" dirty="0" err="1">
                <a:solidFill>
                  <a:srgbClr val="002060"/>
                </a:solidFill>
                <a:latin typeface="Gotham Light" pitchFamily="50" charset="0"/>
                <a:cs typeface="Gotham Light" pitchFamily="50" charset="0"/>
              </a:rPr>
              <a:t>Ratmate</a:t>
            </a:r>
            <a:r>
              <a:rPr lang="en-US" altLang="en-US" dirty="0">
                <a:solidFill>
                  <a:srgbClr val="002060"/>
                </a:solidFill>
                <a:latin typeface="Gotham Light" pitchFamily="50" charset="0"/>
                <a:cs typeface="Gotham Light" pitchFamily="50" charset="0"/>
              </a:rPr>
              <a:t>		</a:t>
            </a:r>
          </a:p>
          <a:p>
            <a:pPr marL="2170113" lvl="1" indent="-34290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dirty="0" err="1">
                <a:solidFill>
                  <a:srgbClr val="002060"/>
                </a:solidFill>
                <a:latin typeface="Gotham Light" pitchFamily="50" charset="0"/>
                <a:cs typeface="Gotham Light" pitchFamily="50" charset="0"/>
              </a:rPr>
              <a:t>Ratmate</a:t>
            </a:r>
            <a:r>
              <a:rPr lang="en-US" altLang="en-US" dirty="0">
                <a:solidFill>
                  <a:srgbClr val="002060"/>
                </a:solidFill>
                <a:latin typeface="Gotham Light" pitchFamily="50" charset="0"/>
                <a:cs typeface="Gotham Light" pitchFamily="50" charset="0"/>
              </a:rPr>
              <a:t> ‐ New </a:t>
            </a:r>
            <a:r>
              <a:rPr lang="en-US" altLang="en-US" dirty="0" err="1">
                <a:solidFill>
                  <a:srgbClr val="002060"/>
                </a:solidFill>
                <a:latin typeface="Gotham Light" pitchFamily="50" charset="0"/>
                <a:cs typeface="Gotham Light" pitchFamily="50" charset="0"/>
              </a:rPr>
              <a:t>Hetauda</a:t>
            </a:r>
            <a:r>
              <a:rPr lang="en-US" altLang="en-US" dirty="0">
                <a:solidFill>
                  <a:srgbClr val="002060"/>
                </a:solidFill>
                <a:latin typeface="Gotham Light" pitchFamily="50" charset="0"/>
                <a:cs typeface="Gotham Light" pitchFamily="50" charset="0"/>
              </a:rPr>
              <a:t>		</a:t>
            </a:r>
          </a:p>
          <a:p>
            <a:pPr marL="2170113" lvl="1" indent="-34290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dirty="0" err="1">
                <a:solidFill>
                  <a:srgbClr val="002060"/>
                </a:solidFill>
                <a:latin typeface="Gotham Light" pitchFamily="50" charset="0"/>
                <a:cs typeface="Gotham Light" pitchFamily="50" charset="0"/>
              </a:rPr>
              <a:t>Ratmate</a:t>
            </a:r>
            <a:r>
              <a:rPr lang="en-US" altLang="en-US" dirty="0">
                <a:solidFill>
                  <a:srgbClr val="002060"/>
                </a:solidFill>
                <a:latin typeface="Gotham Light" pitchFamily="50" charset="0"/>
                <a:cs typeface="Gotham Light" pitchFamily="50" charset="0"/>
              </a:rPr>
              <a:t> ‐ New </a:t>
            </a:r>
            <a:r>
              <a:rPr lang="en-US" altLang="en-US" dirty="0" err="1">
                <a:solidFill>
                  <a:srgbClr val="002060"/>
                </a:solidFill>
                <a:latin typeface="Gotham Light" pitchFamily="50" charset="0"/>
                <a:cs typeface="Gotham Light" pitchFamily="50" charset="0"/>
              </a:rPr>
              <a:t>Damauli</a:t>
            </a:r>
            <a:r>
              <a:rPr lang="en-US" altLang="en-US" dirty="0">
                <a:solidFill>
                  <a:srgbClr val="002060"/>
                </a:solidFill>
                <a:latin typeface="Gotham Light" pitchFamily="50" charset="0"/>
                <a:cs typeface="Gotham Light" pitchFamily="50" charset="0"/>
              </a:rPr>
              <a:t>		</a:t>
            </a:r>
          </a:p>
          <a:p>
            <a:pPr marL="2170113" lvl="1" indent="-34290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srgbClr val="002060"/>
                </a:solidFill>
                <a:latin typeface="Gotham Light" pitchFamily="50" charset="0"/>
                <a:cs typeface="Gotham Light" pitchFamily="50" charset="0"/>
              </a:rPr>
              <a:t>New </a:t>
            </a:r>
            <a:r>
              <a:rPr lang="en-US" altLang="en-US" dirty="0" err="1">
                <a:solidFill>
                  <a:srgbClr val="002060"/>
                </a:solidFill>
                <a:latin typeface="Gotham Light" pitchFamily="50" charset="0"/>
                <a:cs typeface="Gotham Light" pitchFamily="50" charset="0"/>
              </a:rPr>
              <a:t>Damauli</a:t>
            </a:r>
            <a:r>
              <a:rPr lang="en-US" altLang="en-US" dirty="0">
                <a:solidFill>
                  <a:srgbClr val="002060"/>
                </a:solidFill>
                <a:latin typeface="Gotham Light" pitchFamily="50" charset="0"/>
                <a:cs typeface="Gotham Light" pitchFamily="50" charset="0"/>
              </a:rPr>
              <a:t> ‐ New </a:t>
            </a:r>
            <a:r>
              <a:rPr lang="en-US" altLang="en-US" dirty="0" err="1">
                <a:solidFill>
                  <a:srgbClr val="002060"/>
                </a:solidFill>
                <a:latin typeface="Gotham Light" pitchFamily="50" charset="0"/>
                <a:cs typeface="Gotham Light" pitchFamily="50" charset="0"/>
              </a:rPr>
              <a:t>Butwal</a:t>
            </a:r>
            <a:r>
              <a:rPr lang="en-US" altLang="en-US" dirty="0">
                <a:solidFill>
                  <a:srgbClr val="002060"/>
                </a:solidFill>
                <a:latin typeface="Gotham Light" pitchFamily="50" charset="0"/>
                <a:cs typeface="Gotham Light" pitchFamily="50" charset="0"/>
              </a:rPr>
              <a:t>	</a:t>
            </a:r>
          </a:p>
          <a:p>
            <a:pPr marL="2170113" lvl="1" indent="-34290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srgbClr val="002060"/>
                </a:solidFill>
                <a:latin typeface="Gotham Light" pitchFamily="50" charset="0"/>
                <a:cs typeface="Gotham Light" pitchFamily="50" charset="0"/>
              </a:rPr>
              <a:t>New </a:t>
            </a:r>
            <a:r>
              <a:rPr lang="en-US" altLang="en-US" dirty="0" err="1">
                <a:solidFill>
                  <a:srgbClr val="002060"/>
                </a:solidFill>
                <a:latin typeface="Gotham Light" pitchFamily="50" charset="0"/>
                <a:cs typeface="Gotham Light" pitchFamily="50" charset="0"/>
              </a:rPr>
              <a:t>Butwal</a:t>
            </a:r>
            <a:r>
              <a:rPr lang="en-US" altLang="en-US" dirty="0">
                <a:solidFill>
                  <a:srgbClr val="002060"/>
                </a:solidFill>
                <a:latin typeface="Gotham Light" pitchFamily="50" charset="0"/>
                <a:cs typeface="Gotham Light" pitchFamily="50" charset="0"/>
              </a:rPr>
              <a:t> ‐ Nepal/India Border	</a:t>
            </a:r>
            <a:endParaRPr lang="en-US" altLang="en-US" dirty="0" smtClean="0">
              <a:solidFill>
                <a:srgbClr val="002060"/>
              </a:solidFill>
              <a:latin typeface="Gotham Light" pitchFamily="50" charset="0"/>
              <a:cs typeface="Gotham Light" pitchFamily="50" charset="0"/>
            </a:endParaRPr>
          </a:p>
          <a:p>
            <a:pPr marL="2170113" lvl="1" indent="-34290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US" altLang="en-US" dirty="0">
              <a:solidFill>
                <a:srgbClr val="002060"/>
              </a:solidFill>
              <a:latin typeface="Gotham Light" pitchFamily="50" charset="0"/>
              <a:cs typeface="Gotham Light" pitchFamily="50" charset="0"/>
            </a:endParaRPr>
          </a:p>
          <a:p>
            <a:pPr marL="342900" indent="-34290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lang="en-US" altLang="en-US" dirty="0">
                <a:solidFill>
                  <a:srgbClr val="002060"/>
                </a:solidFill>
                <a:latin typeface="Gotham Light" pitchFamily="50" charset="0"/>
                <a:cs typeface="Gotham Light" pitchFamily="50" charset="0"/>
              </a:rPr>
              <a:t>Geotechnical survey works completed</a:t>
            </a:r>
          </a:p>
          <a:p>
            <a:pPr marL="342900" indent="-34290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lang="en-US" altLang="en-US" dirty="0">
                <a:solidFill>
                  <a:srgbClr val="002060"/>
                </a:solidFill>
                <a:latin typeface="Gotham Light" pitchFamily="50" charset="0"/>
                <a:cs typeface="Gotham Light" pitchFamily="50" charset="0"/>
              </a:rPr>
              <a:t>Draft EIA document in advanced stage of preparation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1BB1A-F489-43B0-B565-9156E10DBC05}" type="datetime1">
              <a:rPr lang="en-US" smtClean="0"/>
              <a:t>11/29/2019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699" y="123825"/>
            <a:ext cx="8208918" cy="1325563"/>
          </a:xfrm>
        </p:spPr>
        <p:txBody>
          <a:bodyPr>
            <a:normAutofit/>
          </a:bodyPr>
          <a:lstStyle/>
          <a:p>
            <a:r>
              <a:rPr lang="en-US" sz="2500" b="1" dirty="0">
                <a:latin typeface="Gotham Medium" pitchFamily="50" charset="0"/>
                <a:cs typeface="Gotham Medium" pitchFamily="50" charset="0"/>
              </a:rPr>
              <a:t>Electricity Transmission Line Status</a:t>
            </a:r>
            <a:endParaRPr lang="en-US" sz="2500" dirty="0">
              <a:latin typeface="Gotham Medium" pitchFamily="50" charset="0"/>
              <a:cs typeface="Gotham Medium" pitchFamily="50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1181086"/>
              </p:ext>
            </p:extLst>
          </p:nvPr>
        </p:nvGraphicFramePr>
        <p:xfrm>
          <a:off x="1665026" y="2090223"/>
          <a:ext cx="5314381" cy="13796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7" name="Packager Shell Object" showAsIcon="1" r:id="rId3" imgW="1693800" imgH="440280" progId="Package">
                  <p:embed/>
                </p:oleObj>
              </mc:Choice>
              <mc:Fallback>
                <p:oleObj name="Packager Shell Object" showAsIcon="1" r:id="rId3" imgW="1693800" imgH="4402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65026" y="2090223"/>
                        <a:ext cx="5314381" cy="13796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28E7E-F723-4AB3-A1B6-2E48DAC22882}" type="datetime1">
              <a:rPr lang="en-US" smtClean="0"/>
              <a:t>11/29/2019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395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93049" y="521283"/>
            <a:ext cx="8729901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500" b="1" dirty="0">
                <a:latin typeface="Gotham Medium" pitchFamily="50" charset="0"/>
                <a:ea typeface="+mj-ea"/>
                <a:cs typeface="Gotham Medium" pitchFamily="50" charset="0"/>
              </a:rPr>
              <a:t>Electricity Transmission Line (Works)</a:t>
            </a:r>
          </a:p>
        </p:txBody>
      </p:sp>
      <p:sp>
        <p:nvSpPr>
          <p:cNvPr id="9" name="object 8"/>
          <p:cNvSpPr txBox="1"/>
          <p:nvPr/>
        </p:nvSpPr>
        <p:spPr>
          <a:xfrm>
            <a:off x="610040" y="1562125"/>
            <a:ext cx="5333559" cy="5538055"/>
          </a:xfrm>
          <a:prstGeom prst="rect">
            <a:avLst/>
          </a:prstGeom>
        </p:spPr>
        <p:txBody>
          <a:bodyPr vert="horz" wrap="square" lIns="0" tIns="22669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785"/>
              </a:spcBef>
              <a:buFont typeface="Wingdings" panose="05000000000000000000" pitchFamily="2" charset="2"/>
              <a:buChar char="§"/>
            </a:pPr>
            <a:r>
              <a:rPr sz="2000" b="1" dirty="0">
                <a:solidFill>
                  <a:srgbClr val="002060"/>
                </a:solidFill>
                <a:latin typeface="Gotham Light" pitchFamily="50" charset="0"/>
                <a:cs typeface="Gotham Light" pitchFamily="50" charset="0"/>
              </a:rPr>
              <a:t>Transmission </a:t>
            </a:r>
            <a:r>
              <a:rPr sz="2000" b="1" dirty="0" smtClean="0">
                <a:solidFill>
                  <a:srgbClr val="002060"/>
                </a:solidFill>
                <a:latin typeface="Gotham Light" pitchFamily="50" charset="0"/>
                <a:cs typeface="Gotham Light" pitchFamily="50" charset="0"/>
              </a:rPr>
              <a:t>Lines</a:t>
            </a:r>
            <a:endParaRPr lang="en-US" sz="2000" b="1" dirty="0" smtClean="0">
              <a:solidFill>
                <a:srgbClr val="002060"/>
              </a:solidFill>
              <a:latin typeface="Gotham Light" pitchFamily="50" charset="0"/>
              <a:cs typeface="Gotham Light" pitchFamily="50" charset="0"/>
            </a:endParaRPr>
          </a:p>
          <a:p>
            <a:pPr marL="355600" indent="-342900">
              <a:lnSpc>
                <a:spcPct val="100000"/>
              </a:lnSpc>
              <a:spcBef>
                <a:spcPts val="1785"/>
              </a:spcBef>
              <a:buFont typeface="Wingdings" panose="05000000000000000000" pitchFamily="2" charset="2"/>
              <a:buChar char="§"/>
            </a:pPr>
            <a:endParaRPr sz="2000" b="1" dirty="0">
              <a:solidFill>
                <a:srgbClr val="002060"/>
              </a:solidFill>
              <a:latin typeface="Gotham Light" pitchFamily="50" charset="0"/>
              <a:cs typeface="Gotham Light" pitchFamily="50" charset="0"/>
            </a:endParaRPr>
          </a:p>
          <a:p>
            <a:pPr marL="355600" indent="-342900">
              <a:lnSpc>
                <a:spcPct val="100000"/>
              </a:lnSpc>
              <a:spcBef>
                <a:spcPts val="229"/>
              </a:spcBef>
              <a:buFont typeface="Wingdings" panose="05000000000000000000" pitchFamily="2" charset="2"/>
              <a:buChar char="§"/>
              <a:tabLst>
                <a:tab pos="299720" algn="l"/>
              </a:tabLst>
            </a:pPr>
            <a:r>
              <a:rPr sz="2000" dirty="0">
                <a:solidFill>
                  <a:srgbClr val="002060"/>
                </a:solidFill>
                <a:latin typeface="Gotham Light" pitchFamily="50" charset="0"/>
                <a:cs typeface="Gotham Light" pitchFamily="50" charset="0"/>
              </a:rPr>
              <a:t>400 kV D/C; lots 90-115 km </a:t>
            </a:r>
            <a:r>
              <a:rPr sz="2000" dirty="0" smtClean="0">
                <a:solidFill>
                  <a:srgbClr val="002060"/>
                </a:solidFill>
                <a:latin typeface="Gotham Light" pitchFamily="50" charset="0"/>
                <a:cs typeface="Gotham Light" pitchFamily="50" charset="0"/>
              </a:rPr>
              <a:t>each</a:t>
            </a:r>
            <a:endParaRPr lang="en-US" sz="2000" dirty="0" smtClean="0">
              <a:solidFill>
                <a:srgbClr val="002060"/>
              </a:solidFill>
              <a:latin typeface="Gotham Light" pitchFamily="50" charset="0"/>
              <a:cs typeface="Gotham Light" pitchFamily="50" charset="0"/>
            </a:endParaRPr>
          </a:p>
          <a:p>
            <a:pPr marL="355600" indent="-342900">
              <a:lnSpc>
                <a:spcPct val="100000"/>
              </a:lnSpc>
              <a:spcBef>
                <a:spcPts val="229"/>
              </a:spcBef>
              <a:buFont typeface="Wingdings" panose="05000000000000000000" pitchFamily="2" charset="2"/>
              <a:buChar char="§"/>
              <a:tabLst>
                <a:tab pos="299720" algn="l"/>
              </a:tabLst>
            </a:pPr>
            <a:endParaRPr sz="2000" dirty="0">
              <a:solidFill>
                <a:srgbClr val="002060"/>
              </a:solidFill>
              <a:latin typeface="Gotham Light" pitchFamily="50" charset="0"/>
              <a:cs typeface="Gotham Light" pitchFamily="50" charset="0"/>
            </a:endParaRPr>
          </a:p>
          <a:p>
            <a:pPr marL="355600" indent="-342900">
              <a:lnSpc>
                <a:spcPct val="100000"/>
              </a:lnSpc>
              <a:spcBef>
                <a:spcPts val="240"/>
              </a:spcBef>
              <a:buFont typeface="Wingdings" panose="05000000000000000000" pitchFamily="2" charset="2"/>
              <a:buChar char="§"/>
              <a:tabLst>
                <a:tab pos="299720" algn="l"/>
              </a:tabLst>
            </a:pPr>
            <a:r>
              <a:rPr sz="2000" dirty="0">
                <a:solidFill>
                  <a:srgbClr val="002060"/>
                </a:solidFill>
                <a:latin typeface="Gotham Light" pitchFamily="50" charset="0"/>
                <a:cs typeface="Gotham Light" pitchFamily="50" charset="0"/>
              </a:rPr>
              <a:t>3.5 year </a:t>
            </a:r>
            <a:r>
              <a:rPr sz="2000" dirty="0" smtClean="0">
                <a:solidFill>
                  <a:srgbClr val="002060"/>
                </a:solidFill>
                <a:latin typeface="Gotham Light" pitchFamily="50" charset="0"/>
                <a:cs typeface="Gotham Light" pitchFamily="50" charset="0"/>
              </a:rPr>
              <a:t>execution</a:t>
            </a:r>
            <a:endParaRPr lang="en-US" sz="2000" dirty="0" smtClean="0">
              <a:solidFill>
                <a:srgbClr val="002060"/>
              </a:solidFill>
              <a:latin typeface="Gotham Light" pitchFamily="50" charset="0"/>
              <a:cs typeface="Gotham Light" pitchFamily="50" charset="0"/>
            </a:endParaRPr>
          </a:p>
          <a:p>
            <a:pPr marL="355600" indent="-342900">
              <a:lnSpc>
                <a:spcPct val="100000"/>
              </a:lnSpc>
              <a:spcBef>
                <a:spcPts val="240"/>
              </a:spcBef>
              <a:buFont typeface="Wingdings" panose="05000000000000000000" pitchFamily="2" charset="2"/>
              <a:buChar char="§"/>
              <a:tabLst>
                <a:tab pos="299720" algn="l"/>
              </a:tabLst>
            </a:pPr>
            <a:endParaRPr lang="en-US" sz="2000" dirty="0">
              <a:solidFill>
                <a:srgbClr val="002060"/>
              </a:solidFill>
              <a:latin typeface="Gotham Light" pitchFamily="50" charset="0"/>
              <a:cs typeface="Gotham Light" pitchFamily="50" charset="0"/>
            </a:endParaRPr>
          </a:p>
          <a:p>
            <a:pPr marL="355600" marR="5080" indent="-342900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§"/>
              <a:tabLst>
                <a:tab pos="299085" algn="l"/>
                <a:tab pos="299720" algn="l"/>
              </a:tabLst>
            </a:pPr>
            <a:r>
              <a:rPr lang="en-US" sz="2000" dirty="0">
                <a:solidFill>
                  <a:srgbClr val="002060"/>
                </a:solidFill>
                <a:latin typeface="Gotham Light" pitchFamily="50" charset="0"/>
                <a:cs typeface="Gotham Light" pitchFamily="50" charset="0"/>
              </a:rPr>
              <a:t>Design-Build (FIDIC Yellow Book</a:t>
            </a:r>
            <a:r>
              <a:rPr lang="en-US" sz="2000" dirty="0" smtClean="0">
                <a:solidFill>
                  <a:srgbClr val="002060"/>
                </a:solidFill>
                <a:latin typeface="Gotham Light" pitchFamily="50" charset="0"/>
                <a:cs typeface="Gotham Light" pitchFamily="50" charset="0"/>
              </a:rPr>
              <a:t>)</a:t>
            </a:r>
          </a:p>
          <a:p>
            <a:pPr marL="355600" marR="5080" indent="-342900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§"/>
              <a:tabLst>
                <a:tab pos="299085" algn="l"/>
                <a:tab pos="299720" algn="l"/>
              </a:tabLst>
            </a:pPr>
            <a:endParaRPr lang="en-US" sz="2000" dirty="0">
              <a:solidFill>
                <a:srgbClr val="002060"/>
              </a:solidFill>
              <a:latin typeface="Gotham Light" pitchFamily="50" charset="0"/>
              <a:cs typeface="Gotham Light" pitchFamily="50" charset="0"/>
            </a:endParaRPr>
          </a:p>
          <a:p>
            <a:pPr marL="355600" marR="251460" indent="-342900">
              <a:lnSpc>
                <a:spcPct val="100000"/>
              </a:lnSpc>
              <a:buFont typeface="Wingdings" panose="05000000000000000000" pitchFamily="2" charset="2"/>
              <a:buChar char="§"/>
              <a:tabLst>
                <a:tab pos="299085" algn="l"/>
                <a:tab pos="299720" algn="l"/>
              </a:tabLst>
            </a:pPr>
            <a:r>
              <a:rPr lang="en-US" sz="2000" dirty="0">
                <a:solidFill>
                  <a:srgbClr val="002060"/>
                </a:solidFill>
                <a:latin typeface="Gotham Light" pitchFamily="50" charset="0"/>
                <a:cs typeface="Gotham Light" pitchFamily="50" charset="0"/>
              </a:rPr>
              <a:t>Expected launch:  Jan </a:t>
            </a:r>
            <a:r>
              <a:rPr lang="en-US" sz="2000" dirty="0" smtClean="0">
                <a:solidFill>
                  <a:srgbClr val="002060"/>
                </a:solidFill>
                <a:latin typeface="Gotham Light" pitchFamily="50" charset="0"/>
                <a:cs typeface="Gotham Light" pitchFamily="50" charset="0"/>
              </a:rPr>
              <a:t>2020</a:t>
            </a:r>
          </a:p>
          <a:p>
            <a:pPr marL="355600" marR="251460" indent="-342900">
              <a:lnSpc>
                <a:spcPct val="100000"/>
              </a:lnSpc>
              <a:buFont typeface="Wingdings" panose="05000000000000000000" pitchFamily="2" charset="2"/>
              <a:buChar char="§"/>
              <a:tabLst>
                <a:tab pos="299085" algn="l"/>
                <a:tab pos="299720" algn="l"/>
              </a:tabLst>
            </a:pPr>
            <a:endParaRPr lang="en-US" sz="2000" dirty="0">
              <a:solidFill>
                <a:srgbClr val="002060"/>
              </a:solidFill>
              <a:latin typeface="Gotham Light" pitchFamily="50" charset="0"/>
              <a:cs typeface="Gotham Light" pitchFamily="50" charset="0"/>
            </a:endParaRPr>
          </a:p>
          <a:p>
            <a:pPr marL="355600" marR="412750" indent="-342900">
              <a:lnSpc>
                <a:spcPct val="100000"/>
              </a:lnSpc>
              <a:buFont typeface="Wingdings" panose="05000000000000000000" pitchFamily="2" charset="2"/>
              <a:buChar char="§"/>
              <a:tabLst>
                <a:tab pos="299085" algn="l"/>
                <a:tab pos="299720" algn="l"/>
              </a:tabLst>
            </a:pPr>
            <a:r>
              <a:rPr lang="en-US" sz="2000" dirty="0">
                <a:solidFill>
                  <a:srgbClr val="002060"/>
                </a:solidFill>
                <a:latin typeface="Gotham Light" pitchFamily="50" charset="0"/>
                <a:cs typeface="Gotham Light" pitchFamily="50" charset="0"/>
              </a:rPr>
              <a:t>Quality-Price  Based </a:t>
            </a:r>
            <a:r>
              <a:rPr lang="en-US" sz="2000" dirty="0" smtClean="0">
                <a:solidFill>
                  <a:srgbClr val="002060"/>
                </a:solidFill>
                <a:latin typeface="Gotham Light" pitchFamily="50" charset="0"/>
                <a:cs typeface="Gotham Light" pitchFamily="50" charset="0"/>
              </a:rPr>
              <a:t>Selection</a:t>
            </a:r>
          </a:p>
          <a:p>
            <a:pPr marL="355600" marR="412750" indent="-342900">
              <a:lnSpc>
                <a:spcPct val="100000"/>
              </a:lnSpc>
              <a:buFont typeface="Wingdings" panose="05000000000000000000" pitchFamily="2" charset="2"/>
              <a:buChar char="§"/>
              <a:tabLst>
                <a:tab pos="299085" algn="l"/>
                <a:tab pos="299720" algn="l"/>
              </a:tabLst>
            </a:pPr>
            <a:endParaRPr lang="en-US" sz="2000" dirty="0">
              <a:solidFill>
                <a:srgbClr val="002060"/>
              </a:solidFill>
              <a:latin typeface="Gotham Light" pitchFamily="50" charset="0"/>
              <a:cs typeface="Gotham Light" pitchFamily="50" charset="0"/>
            </a:endParaRPr>
          </a:p>
          <a:p>
            <a:pPr marL="355600" marR="133985" indent="-342900">
              <a:lnSpc>
                <a:spcPct val="100000"/>
              </a:lnSpc>
              <a:buFont typeface="Wingdings" panose="05000000000000000000" pitchFamily="2" charset="2"/>
              <a:buChar char="§"/>
              <a:tabLst>
                <a:tab pos="299085" algn="l"/>
                <a:tab pos="299720" algn="l"/>
              </a:tabLst>
            </a:pPr>
            <a:r>
              <a:rPr lang="en-US" sz="2000" dirty="0">
                <a:solidFill>
                  <a:srgbClr val="002060"/>
                </a:solidFill>
                <a:latin typeface="Gotham Light" pitchFamily="50" charset="0"/>
                <a:cs typeface="Gotham Light" pitchFamily="50" charset="0"/>
              </a:rPr>
              <a:t>Expected contract  sign: Sep 2020</a:t>
            </a:r>
          </a:p>
          <a:p>
            <a:pPr marL="355600" indent="-342900">
              <a:lnSpc>
                <a:spcPct val="100000"/>
              </a:lnSpc>
              <a:spcBef>
                <a:spcPts val="240"/>
              </a:spcBef>
              <a:buFont typeface="Wingdings" panose="05000000000000000000" pitchFamily="2" charset="2"/>
              <a:buChar char="§"/>
              <a:tabLst>
                <a:tab pos="299720" algn="l"/>
              </a:tabLst>
            </a:pPr>
            <a:endParaRPr sz="2000" spc="-5" dirty="0">
              <a:latin typeface="Gotham Light" pitchFamily="50" charset="0"/>
              <a:cs typeface="Gotham Light" pitchFamily="50" charset="0"/>
            </a:endParaRPr>
          </a:p>
        </p:txBody>
      </p:sp>
      <p:pic>
        <p:nvPicPr>
          <p:cNvPr id="13" name="Content Placeholder 3">
            <a:extLst>
              <a:ext uri="{FF2B5EF4-FFF2-40B4-BE49-F238E27FC236}">
                <a16:creationId xmlns:a16="http://schemas.microsoft.com/office/drawing/2014/main" id="{8173E765-215A-4C16-A115-2C41D6738AE6}"/>
              </a:ext>
            </a:extLst>
          </p:cNvPr>
          <p:cNvPicPr>
            <a:picLocks noGrp="1" noChangeAspect="1"/>
          </p:cNvPicPr>
          <p:nvPr/>
        </p:nvPicPr>
        <p:blipFill rotWithShape="1">
          <a:blip r:embed="rId3" cstate="print"/>
          <a:srcRect l="1746" t="7730" r="18925" b="4720"/>
          <a:stretch/>
        </p:blipFill>
        <p:spPr>
          <a:xfrm>
            <a:off x="6550240" y="2237159"/>
            <a:ext cx="5545419" cy="4620841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8893B-E60C-4533-B9F7-092489DA0ADA}" type="datetime1">
              <a:rPr lang="en-US" smtClean="0"/>
              <a:t>11/29/2019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39340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768" y="185738"/>
            <a:ext cx="8839420" cy="1139825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Gotham Medium" pitchFamily="50" charset="0"/>
                <a:cs typeface="Gotham Medium" pitchFamily="50" charset="0"/>
              </a:rPr>
              <a:t>Segment </a:t>
            </a:r>
            <a:r>
              <a:rPr lang="en-US" sz="2400" b="1" dirty="0" smtClean="0">
                <a:latin typeface="Gotham Medium" pitchFamily="50" charset="0"/>
                <a:cs typeface="Gotham Medium" pitchFamily="50" charset="0"/>
              </a:rPr>
              <a:t>Wise Physical Information</a:t>
            </a:r>
            <a:endParaRPr lang="en-US" sz="2400" b="1" dirty="0">
              <a:latin typeface="Gotham Medium" pitchFamily="50" charset="0"/>
              <a:cs typeface="Gotham Medium" pitchFamily="50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1223207"/>
              </p:ext>
            </p:extLst>
          </p:nvPr>
        </p:nvGraphicFramePr>
        <p:xfrm>
          <a:off x="661768" y="2041344"/>
          <a:ext cx="10968257" cy="4680131"/>
        </p:xfrm>
        <a:graphic>
          <a:graphicData uri="http://schemas.openxmlformats.org/drawingml/2006/table">
            <a:tbl>
              <a:tblPr/>
              <a:tblGrid>
                <a:gridCol w="3348919">
                  <a:extLst>
                    <a:ext uri="{9D8B030D-6E8A-4147-A177-3AD203B41FA5}">
                      <a16:colId xmlns:a16="http://schemas.microsoft.com/office/drawing/2014/main" val="453447380"/>
                    </a:ext>
                  </a:extLst>
                </a:gridCol>
                <a:gridCol w="1031778">
                  <a:extLst>
                    <a:ext uri="{9D8B030D-6E8A-4147-A177-3AD203B41FA5}">
                      <a16:colId xmlns:a16="http://schemas.microsoft.com/office/drawing/2014/main" val="73505343"/>
                    </a:ext>
                  </a:extLst>
                </a:gridCol>
                <a:gridCol w="1271032">
                  <a:extLst>
                    <a:ext uri="{9D8B030D-6E8A-4147-A177-3AD203B41FA5}">
                      <a16:colId xmlns:a16="http://schemas.microsoft.com/office/drawing/2014/main" val="10590397"/>
                    </a:ext>
                  </a:extLst>
                </a:gridCol>
                <a:gridCol w="2272905">
                  <a:extLst>
                    <a:ext uri="{9D8B030D-6E8A-4147-A177-3AD203B41FA5}">
                      <a16:colId xmlns:a16="http://schemas.microsoft.com/office/drawing/2014/main" val="1767861817"/>
                    </a:ext>
                  </a:extLst>
                </a:gridCol>
                <a:gridCol w="1532194">
                  <a:extLst>
                    <a:ext uri="{9D8B030D-6E8A-4147-A177-3AD203B41FA5}">
                      <a16:colId xmlns:a16="http://schemas.microsoft.com/office/drawing/2014/main" val="4072824175"/>
                    </a:ext>
                  </a:extLst>
                </a:gridCol>
                <a:gridCol w="1511429">
                  <a:extLst>
                    <a:ext uri="{9D8B030D-6E8A-4147-A177-3AD203B41FA5}">
                      <a16:colId xmlns:a16="http://schemas.microsoft.com/office/drawing/2014/main" val="2537277376"/>
                    </a:ext>
                  </a:extLst>
                </a:gridCol>
              </a:tblGrid>
              <a:tr h="612981">
                <a:tc rowSpan="2">
                  <a:txBody>
                    <a:bodyPr/>
                    <a:lstStyle/>
                    <a:p>
                      <a:pPr algn="ctr" rtl="0" fontAlgn="ctr"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en-US" sz="1800" b="1" kern="1200" dirty="0">
                          <a:solidFill>
                            <a:srgbClr val="002060"/>
                          </a:solidFill>
                          <a:latin typeface="Gotham Light" pitchFamily="50" charset="0"/>
                          <a:ea typeface="+mn-ea"/>
                          <a:cs typeface="Gotham Light" pitchFamily="50" charset="0"/>
                        </a:rPr>
                        <a:t>TL Segments</a:t>
                      </a:r>
                    </a:p>
                  </a:txBody>
                  <a:tcPr marL="73025" marR="73025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en-US" sz="1800" b="1" kern="1200" dirty="0">
                          <a:solidFill>
                            <a:srgbClr val="002060"/>
                          </a:solidFill>
                          <a:latin typeface="Gotham Light" pitchFamily="50" charset="0"/>
                          <a:ea typeface="+mn-ea"/>
                          <a:cs typeface="Gotham Light" pitchFamily="50" charset="0"/>
                        </a:rPr>
                        <a:t>Physiographic Zone (Length Percentile)</a:t>
                      </a:r>
                    </a:p>
                  </a:txBody>
                  <a:tcPr marL="73025" marR="73025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en-US" sz="1800" b="1" kern="1200" dirty="0">
                          <a:solidFill>
                            <a:srgbClr val="002060"/>
                          </a:solidFill>
                          <a:latin typeface="Gotham Light" pitchFamily="50" charset="0"/>
                          <a:ea typeface="+mn-ea"/>
                          <a:cs typeface="Gotham Light" pitchFamily="50" charset="0"/>
                        </a:rPr>
                        <a:t>Elevation (MASL)</a:t>
                      </a:r>
                    </a:p>
                  </a:txBody>
                  <a:tcPr marL="73025" marR="73025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endParaRPr lang="en-US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5902114"/>
                  </a:ext>
                </a:extLst>
              </a:tr>
              <a:tr h="6129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en-US" sz="1800" b="1" kern="1200" dirty="0" err="1">
                          <a:solidFill>
                            <a:srgbClr val="002060"/>
                          </a:solidFill>
                          <a:latin typeface="Gotham Light" pitchFamily="50" charset="0"/>
                          <a:ea typeface="+mn-ea"/>
                          <a:cs typeface="Gotham Light" pitchFamily="50" charset="0"/>
                        </a:rPr>
                        <a:t>Terai</a:t>
                      </a:r>
                      <a:endParaRPr lang="en-US" sz="1800" b="1" kern="1200" dirty="0">
                        <a:solidFill>
                          <a:srgbClr val="002060"/>
                        </a:solidFill>
                        <a:latin typeface="Gotham Light" pitchFamily="50" charset="0"/>
                        <a:ea typeface="+mn-ea"/>
                        <a:cs typeface="Gotham Light" pitchFamily="50" charset="0"/>
                      </a:endParaRPr>
                    </a:p>
                  </a:txBody>
                  <a:tcPr marL="73025" marR="73025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en-US" sz="1800" b="1" kern="1200" dirty="0">
                          <a:solidFill>
                            <a:srgbClr val="002060"/>
                          </a:solidFill>
                          <a:latin typeface="Gotham Light" pitchFamily="50" charset="0"/>
                          <a:ea typeface="+mn-ea"/>
                          <a:cs typeface="Gotham Light" pitchFamily="50" charset="0"/>
                        </a:rPr>
                        <a:t>Siwalik</a:t>
                      </a:r>
                    </a:p>
                  </a:txBody>
                  <a:tcPr marL="73025" marR="73025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en-US" sz="1800" b="1" kern="1200" dirty="0">
                          <a:solidFill>
                            <a:srgbClr val="002060"/>
                          </a:solidFill>
                          <a:latin typeface="Gotham Light" pitchFamily="50" charset="0"/>
                          <a:ea typeface="+mn-ea"/>
                          <a:cs typeface="Gotham Light" pitchFamily="50" charset="0"/>
                        </a:rPr>
                        <a:t>Middle Mountain </a:t>
                      </a:r>
                    </a:p>
                  </a:txBody>
                  <a:tcPr marL="73025" marR="73025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rgbClr val="002060"/>
                          </a:solidFill>
                          <a:latin typeface="Gotham Light" pitchFamily="50" charset="0"/>
                          <a:ea typeface="+mn-ea"/>
                          <a:cs typeface="Gotham Light" pitchFamily="50" charset="0"/>
                        </a:rPr>
                        <a:t>Minimum</a:t>
                      </a:r>
                    </a:p>
                  </a:txBody>
                  <a:tcPr marL="73025" marR="73025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rgbClr val="002060"/>
                          </a:solidFill>
                          <a:latin typeface="Gotham Light" pitchFamily="50" charset="0"/>
                          <a:ea typeface="+mn-ea"/>
                          <a:cs typeface="Gotham Light" pitchFamily="50" charset="0"/>
                        </a:rPr>
                        <a:t>Maximum</a:t>
                      </a:r>
                    </a:p>
                  </a:txBody>
                  <a:tcPr marL="73025" marR="73025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915522"/>
                  </a:ext>
                </a:extLst>
              </a:tr>
              <a:tr h="794895">
                <a:tc>
                  <a:txBody>
                    <a:bodyPr/>
                    <a:lstStyle/>
                    <a:p>
                      <a:pPr rtl="0" fontAlgn="ctr"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en-US" sz="1800" kern="1200" dirty="0">
                          <a:solidFill>
                            <a:srgbClr val="002060"/>
                          </a:solidFill>
                          <a:latin typeface="Gotham Light" pitchFamily="50" charset="0"/>
                          <a:ea typeface="+mn-ea"/>
                          <a:cs typeface="Gotham Light" pitchFamily="50" charset="0"/>
                        </a:rPr>
                        <a:t>India Border to New </a:t>
                      </a:r>
                      <a:r>
                        <a:rPr lang="en-US" sz="1800" kern="1200" dirty="0" err="1">
                          <a:solidFill>
                            <a:srgbClr val="002060"/>
                          </a:solidFill>
                          <a:latin typeface="Gotham Light" pitchFamily="50" charset="0"/>
                          <a:ea typeface="+mn-ea"/>
                          <a:cs typeface="Gotham Light" pitchFamily="50" charset="0"/>
                        </a:rPr>
                        <a:t>Butwal</a:t>
                      </a:r>
                      <a:r>
                        <a:rPr lang="en-US" sz="1800" kern="1200" dirty="0">
                          <a:solidFill>
                            <a:srgbClr val="002060"/>
                          </a:solidFill>
                          <a:latin typeface="Gotham Light" pitchFamily="50" charset="0"/>
                          <a:ea typeface="+mn-ea"/>
                          <a:cs typeface="Gotham Light" pitchFamily="50" charset="0"/>
                        </a:rPr>
                        <a:t> Substation</a:t>
                      </a:r>
                    </a:p>
                  </a:txBody>
                  <a:tcPr marL="73025" marR="73025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en-US" sz="1800" kern="1200" dirty="0">
                          <a:solidFill>
                            <a:srgbClr val="002060"/>
                          </a:solidFill>
                          <a:latin typeface="Gotham Light" pitchFamily="50" charset="0"/>
                          <a:ea typeface="+mn-ea"/>
                          <a:cs typeface="Gotham Light" pitchFamily="50" charset="0"/>
                        </a:rPr>
                        <a:t>100%</a:t>
                      </a:r>
                    </a:p>
                  </a:txBody>
                  <a:tcPr marL="73025" marR="73025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800" kern="1200" dirty="0">
                          <a:solidFill>
                            <a:srgbClr val="002060"/>
                          </a:solidFill>
                          <a:latin typeface="Gotham Light" pitchFamily="50" charset="0"/>
                          <a:ea typeface="+mn-ea"/>
                          <a:cs typeface="Gotham Light" pitchFamily="50" charset="0"/>
                        </a:rPr>
                        <a:t/>
                      </a:r>
                      <a:br>
                        <a:rPr lang="en-US" sz="1800" kern="1200" dirty="0">
                          <a:solidFill>
                            <a:srgbClr val="002060"/>
                          </a:solidFill>
                          <a:latin typeface="Gotham Light" pitchFamily="50" charset="0"/>
                          <a:ea typeface="+mn-ea"/>
                          <a:cs typeface="Gotham Light" pitchFamily="50" charset="0"/>
                        </a:rPr>
                      </a:br>
                      <a:endParaRPr lang="en-US" sz="1800" kern="1200" dirty="0">
                        <a:solidFill>
                          <a:srgbClr val="002060"/>
                        </a:solidFill>
                        <a:latin typeface="Gotham Light" pitchFamily="50" charset="0"/>
                        <a:ea typeface="+mn-ea"/>
                        <a:cs typeface="Gotham Light" pitchFamily="50" charset="0"/>
                      </a:endParaRPr>
                    </a:p>
                  </a:txBody>
                  <a:tcPr marL="73025" marR="73025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800" kern="1200" dirty="0">
                          <a:solidFill>
                            <a:srgbClr val="002060"/>
                          </a:solidFill>
                          <a:latin typeface="Gotham Light" pitchFamily="50" charset="0"/>
                          <a:ea typeface="+mn-ea"/>
                          <a:cs typeface="Gotham Light" pitchFamily="50" charset="0"/>
                        </a:rPr>
                        <a:t/>
                      </a:r>
                      <a:br>
                        <a:rPr lang="en-US" sz="1800" kern="1200" dirty="0">
                          <a:solidFill>
                            <a:srgbClr val="002060"/>
                          </a:solidFill>
                          <a:latin typeface="Gotham Light" pitchFamily="50" charset="0"/>
                          <a:ea typeface="+mn-ea"/>
                          <a:cs typeface="Gotham Light" pitchFamily="50" charset="0"/>
                        </a:rPr>
                      </a:br>
                      <a:endParaRPr lang="en-US" sz="1800" kern="1200" dirty="0">
                        <a:solidFill>
                          <a:srgbClr val="002060"/>
                        </a:solidFill>
                        <a:latin typeface="Gotham Light" pitchFamily="50" charset="0"/>
                        <a:ea typeface="+mn-ea"/>
                        <a:cs typeface="Gotham Light" pitchFamily="50" charset="0"/>
                      </a:endParaRPr>
                    </a:p>
                  </a:txBody>
                  <a:tcPr marL="73025" marR="73025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kern="1200" dirty="0">
                          <a:solidFill>
                            <a:srgbClr val="002060"/>
                          </a:solidFill>
                          <a:latin typeface="Gotham Light" pitchFamily="50" charset="0"/>
                          <a:ea typeface="+mn-ea"/>
                          <a:cs typeface="Gotham Light" pitchFamily="50" charset="0"/>
                        </a:rPr>
                        <a:t>100</a:t>
                      </a:r>
                    </a:p>
                  </a:txBody>
                  <a:tcPr marL="73025" marR="73025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kern="1200" dirty="0">
                          <a:solidFill>
                            <a:srgbClr val="002060"/>
                          </a:solidFill>
                          <a:latin typeface="Gotham Light" pitchFamily="50" charset="0"/>
                          <a:ea typeface="+mn-ea"/>
                          <a:cs typeface="Gotham Light" pitchFamily="50" charset="0"/>
                        </a:rPr>
                        <a:t>120</a:t>
                      </a:r>
                    </a:p>
                  </a:txBody>
                  <a:tcPr marL="73025" marR="73025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729020"/>
                  </a:ext>
                </a:extLst>
              </a:tr>
              <a:tr h="651269">
                <a:tc>
                  <a:txBody>
                    <a:bodyPr/>
                    <a:lstStyle/>
                    <a:p>
                      <a:pPr rtl="0" fontAlgn="ctr"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en-US" sz="1800" kern="1200" dirty="0">
                          <a:solidFill>
                            <a:srgbClr val="002060"/>
                          </a:solidFill>
                          <a:latin typeface="Gotham Light" pitchFamily="50" charset="0"/>
                          <a:ea typeface="+mn-ea"/>
                          <a:cs typeface="Gotham Light" pitchFamily="50" charset="0"/>
                        </a:rPr>
                        <a:t>New </a:t>
                      </a:r>
                      <a:r>
                        <a:rPr lang="en-US" sz="1800" kern="1200" dirty="0" err="1">
                          <a:solidFill>
                            <a:srgbClr val="002060"/>
                          </a:solidFill>
                          <a:latin typeface="Gotham Light" pitchFamily="50" charset="0"/>
                          <a:ea typeface="+mn-ea"/>
                          <a:cs typeface="Gotham Light" pitchFamily="50" charset="0"/>
                        </a:rPr>
                        <a:t>Butwal</a:t>
                      </a:r>
                      <a:r>
                        <a:rPr lang="en-US" sz="1800" kern="1200" dirty="0">
                          <a:solidFill>
                            <a:srgbClr val="002060"/>
                          </a:solidFill>
                          <a:latin typeface="Gotham Light" pitchFamily="50" charset="0"/>
                          <a:ea typeface="+mn-ea"/>
                          <a:cs typeface="Gotham Light" pitchFamily="50" charset="0"/>
                        </a:rPr>
                        <a:t> to New </a:t>
                      </a:r>
                      <a:r>
                        <a:rPr lang="en-US" sz="1800" kern="1200" dirty="0" err="1">
                          <a:solidFill>
                            <a:srgbClr val="002060"/>
                          </a:solidFill>
                          <a:latin typeface="Gotham Light" pitchFamily="50" charset="0"/>
                          <a:ea typeface="+mn-ea"/>
                          <a:cs typeface="Gotham Light" pitchFamily="50" charset="0"/>
                        </a:rPr>
                        <a:t>Damauli</a:t>
                      </a:r>
                      <a:r>
                        <a:rPr lang="en-US" sz="1800" kern="1200" dirty="0">
                          <a:solidFill>
                            <a:srgbClr val="002060"/>
                          </a:solidFill>
                          <a:latin typeface="Gotham Light" pitchFamily="50" charset="0"/>
                          <a:ea typeface="+mn-ea"/>
                          <a:cs typeface="Gotham Light" pitchFamily="50" charset="0"/>
                        </a:rPr>
                        <a:t> Substation</a:t>
                      </a:r>
                    </a:p>
                  </a:txBody>
                  <a:tcPr marL="73025" marR="73025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en-US" sz="1800" kern="1200" dirty="0">
                          <a:solidFill>
                            <a:srgbClr val="002060"/>
                          </a:solidFill>
                          <a:latin typeface="Gotham Light" pitchFamily="50" charset="0"/>
                          <a:ea typeface="+mn-ea"/>
                          <a:cs typeface="Gotham Light" pitchFamily="50" charset="0"/>
                        </a:rPr>
                        <a:t>7%</a:t>
                      </a:r>
                    </a:p>
                  </a:txBody>
                  <a:tcPr marL="73025" marR="73025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en-US" sz="1800" kern="1200" dirty="0">
                          <a:solidFill>
                            <a:srgbClr val="002060"/>
                          </a:solidFill>
                          <a:latin typeface="Gotham Light" pitchFamily="50" charset="0"/>
                          <a:ea typeface="+mn-ea"/>
                          <a:cs typeface="Gotham Light" pitchFamily="50" charset="0"/>
                        </a:rPr>
                        <a:t>21%</a:t>
                      </a:r>
                    </a:p>
                  </a:txBody>
                  <a:tcPr marL="73025" marR="73025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en-US" sz="1800" kern="1200" dirty="0">
                          <a:solidFill>
                            <a:srgbClr val="002060"/>
                          </a:solidFill>
                          <a:latin typeface="Gotham Light" pitchFamily="50" charset="0"/>
                          <a:ea typeface="+mn-ea"/>
                          <a:cs typeface="Gotham Light" pitchFamily="50" charset="0"/>
                        </a:rPr>
                        <a:t>72%</a:t>
                      </a:r>
                    </a:p>
                  </a:txBody>
                  <a:tcPr marL="73025" marR="73025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en-US" sz="1800" kern="1200" dirty="0">
                          <a:solidFill>
                            <a:srgbClr val="002060"/>
                          </a:solidFill>
                          <a:latin typeface="Gotham Light" pitchFamily="50" charset="0"/>
                          <a:ea typeface="+mn-ea"/>
                          <a:cs typeface="Gotham Light" pitchFamily="50" charset="0"/>
                        </a:rPr>
                        <a:t>115</a:t>
                      </a:r>
                    </a:p>
                  </a:txBody>
                  <a:tcPr marL="73025" marR="73025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en-US" sz="1800" kern="1200" dirty="0">
                          <a:solidFill>
                            <a:srgbClr val="002060"/>
                          </a:solidFill>
                          <a:latin typeface="Gotham Light" pitchFamily="50" charset="0"/>
                          <a:ea typeface="+mn-ea"/>
                          <a:cs typeface="Gotham Light" pitchFamily="50" charset="0"/>
                        </a:rPr>
                        <a:t>1380</a:t>
                      </a:r>
                    </a:p>
                  </a:txBody>
                  <a:tcPr marL="73025" marR="73025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2885800"/>
                  </a:ext>
                </a:extLst>
              </a:tr>
              <a:tr h="651269">
                <a:tc>
                  <a:txBody>
                    <a:bodyPr/>
                    <a:lstStyle/>
                    <a:p>
                      <a:pPr rtl="0" fontAlgn="ctr"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en-US" sz="1800" kern="1200" dirty="0">
                          <a:solidFill>
                            <a:srgbClr val="002060"/>
                          </a:solidFill>
                          <a:latin typeface="Gotham Light" pitchFamily="50" charset="0"/>
                          <a:ea typeface="+mn-ea"/>
                          <a:cs typeface="Gotham Light" pitchFamily="50" charset="0"/>
                        </a:rPr>
                        <a:t>New </a:t>
                      </a:r>
                      <a:r>
                        <a:rPr lang="en-US" sz="1800" kern="1200" dirty="0" err="1">
                          <a:solidFill>
                            <a:srgbClr val="002060"/>
                          </a:solidFill>
                          <a:latin typeface="Gotham Light" pitchFamily="50" charset="0"/>
                          <a:ea typeface="+mn-ea"/>
                          <a:cs typeface="Gotham Light" pitchFamily="50" charset="0"/>
                        </a:rPr>
                        <a:t>Damauli</a:t>
                      </a:r>
                      <a:r>
                        <a:rPr lang="en-US" sz="1800" kern="1200" dirty="0">
                          <a:solidFill>
                            <a:srgbClr val="002060"/>
                          </a:solidFill>
                          <a:latin typeface="Gotham Light" pitchFamily="50" charset="0"/>
                          <a:ea typeface="+mn-ea"/>
                          <a:cs typeface="Gotham Light" pitchFamily="50" charset="0"/>
                        </a:rPr>
                        <a:t> to </a:t>
                      </a:r>
                      <a:r>
                        <a:rPr lang="en-US" sz="1800" kern="1200" dirty="0" err="1">
                          <a:solidFill>
                            <a:srgbClr val="002060"/>
                          </a:solidFill>
                          <a:latin typeface="Gotham Light" pitchFamily="50" charset="0"/>
                          <a:ea typeface="+mn-ea"/>
                          <a:cs typeface="Gotham Light" pitchFamily="50" charset="0"/>
                        </a:rPr>
                        <a:t>Ratmate</a:t>
                      </a:r>
                      <a:r>
                        <a:rPr lang="en-US" sz="1800" kern="1200" dirty="0">
                          <a:solidFill>
                            <a:srgbClr val="002060"/>
                          </a:solidFill>
                          <a:latin typeface="Gotham Light" pitchFamily="50" charset="0"/>
                          <a:ea typeface="+mn-ea"/>
                          <a:cs typeface="Gotham Light" pitchFamily="50" charset="0"/>
                        </a:rPr>
                        <a:t> Substation</a:t>
                      </a:r>
                    </a:p>
                  </a:txBody>
                  <a:tcPr marL="73025" marR="73025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800" kern="1200" dirty="0">
                          <a:solidFill>
                            <a:srgbClr val="002060"/>
                          </a:solidFill>
                          <a:latin typeface="Gotham Light" pitchFamily="50" charset="0"/>
                          <a:ea typeface="+mn-ea"/>
                          <a:cs typeface="Gotham Light" pitchFamily="50" charset="0"/>
                        </a:rPr>
                        <a:t/>
                      </a:r>
                      <a:br>
                        <a:rPr lang="en-US" sz="1800" kern="1200" dirty="0">
                          <a:solidFill>
                            <a:srgbClr val="002060"/>
                          </a:solidFill>
                          <a:latin typeface="Gotham Light" pitchFamily="50" charset="0"/>
                          <a:ea typeface="+mn-ea"/>
                          <a:cs typeface="Gotham Light" pitchFamily="50" charset="0"/>
                        </a:rPr>
                      </a:br>
                      <a:endParaRPr lang="en-US" sz="1800" kern="1200" dirty="0">
                        <a:solidFill>
                          <a:srgbClr val="002060"/>
                        </a:solidFill>
                        <a:latin typeface="Gotham Light" pitchFamily="50" charset="0"/>
                        <a:ea typeface="+mn-ea"/>
                        <a:cs typeface="Gotham Light" pitchFamily="50" charset="0"/>
                      </a:endParaRPr>
                    </a:p>
                  </a:txBody>
                  <a:tcPr marL="73025" marR="73025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800" kern="1200" dirty="0">
                          <a:solidFill>
                            <a:srgbClr val="002060"/>
                          </a:solidFill>
                          <a:latin typeface="Gotham Light" pitchFamily="50" charset="0"/>
                          <a:ea typeface="+mn-ea"/>
                          <a:cs typeface="Gotham Light" pitchFamily="50" charset="0"/>
                        </a:rPr>
                        <a:t/>
                      </a:r>
                      <a:br>
                        <a:rPr lang="en-US" sz="1800" kern="1200" dirty="0">
                          <a:solidFill>
                            <a:srgbClr val="002060"/>
                          </a:solidFill>
                          <a:latin typeface="Gotham Light" pitchFamily="50" charset="0"/>
                          <a:ea typeface="+mn-ea"/>
                          <a:cs typeface="Gotham Light" pitchFamily="50" charset="0"/>
                        </a:rPr>
                      </a:br>
                      <a:endParaRPr lang="en-US" sz="1800" kern="1200" dirty="0">
                        <a:solidFill>
                          <a:srgbClr val="002060"/>
                        </a:solidFill>
                        <a:latin typeface="Gotham Light" pitchFamily="50" charset="0"/>
                        <a:ea typeface="+mn-ea"/>
                        <a:cs typeface="Gotham Light" pitchFamily="50" charset="0"/>
                      </a:endParaRPr>
                    </a:p>
                  </a:txBody>
                  <a:tcPr marL="73025" marR="73025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en-US" sz="1800" kern="1200" dirty="0">
                          <a:solidFill>
                            <a:srgbClr val="002060"/>
                          </a:solidFill>
                          <a:latin typeface="Gotham Light" pitchFamily="50" charset="0"/>
                          <a:ea typeface="+mn-ea"/>
                          <a:cs typeface="Gotham Light" pitchFamily="50" charset="0"/>
                        </a:rPr>
                        <a:t>100%</a:t>
                      </a:r>
                    </a:p>
                  </a:txBody>
                  <a:tcPr marL="73025" marR="73025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en-US" sz="1800" kern="1200" dirty="0">
                          <a:solidFill>
                            <a:srgbClr val="002060"/>
                          </a:solidFill>
                          <a:latin typeface="Gotham Light" pitchFamily="50" charset="0"/>
                          <a:ea typeface="+mn-ea"/>
                          <a:cs typeface="Gotham Light" pitchFamily="50" charset="0"/>
                        </a:rPr>
                        <a:t>220</a:t>
                      </a:r>
                    </a:p>
                  </a:txBody>
                  <a:tcPr marL="73025" marR="73025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en-US" sz="1800" kern="1200" dirty="0">
                          <a:solidFill>
                            <a:srgbClr val="002060"/>
                          </a:solidFill>
                          <a:latin typeface="Gotham Light" pitchFamily="50" charset="0"/>
                          <a:ea typeface="+mn-ea"/>
                          <a:cs typeface="Gotham Light" pitchFamily="50" charset="0"/>
                        </a:rPr>
                        <a:t>1780</a:t>
                      </a:r>
                    </a:p>
                  </a:txBody>
                  <a:tcPr marL="73025" marR="73025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7770860"/>
                  </a:ext>
                </a:extLst>
              </a:tr>
              <a:tr h="651269">
                <a:tc>
                  <a:txBody>
                    <a:bodyPr/>
                    <a:lstStyle/>
                    <a:p>
                      <a:pPr rtl="0" fontAlgn="ctr"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en-US" sz="1800" kern="1200" dirty="0" err="1">
                          <a:solidFill>
                            <a:srgbClr val="002060"/>
                          </a:solidFill>
                          <a:latin typeface="Gotham Light" pitchFamily="50" charset="0"/>
                          <a:ea typeface="+mn-ea"/>
                          <a:cs typeface="Gotham Light" pitchFamily="50" charset="0"/>
                        </a:rPr>
                        <a:t>Ratmate</a:t>
                      </a:r>
                      <a:r>
                        <a:rPr lang="en-US" sz="1800" kern="1200" dirty="0">
                          <a:solidFill>
                            <a:srgbClr val="002060"/>
                          </a:solidFill>
                          <a:latin typeface="Gotham Light" pitchFamily="50" charset="0"/>
                          <a:ea typeface="+mn-ea"/>
                          <a:cs typeface="Gotham Light" pitchFamily="50" charset="0"/>
                        </a:rPr>
                        <a:t> to New </a:t>
                      </a:r>
                      <a:r>
                        <a:rPr lang="en-US" sz="1800" kern="1200" dirty="0" err="1">
                          <a:solidFill>
                            <a:srgbClr val="002060"/>
                          </a:solidFill>
                          <a:latin typeface="Gotham Light" pitchFamily="50" charset="0"/>
                          <a:ea typeface="+mn-ea"/>
                          <a:cs typeface="Gotham Light" pitchFamily="50" charset="0"/>
                        </a:rPr>
                        <a:t>Hetauda</a:t>
                      </a:r>
                      <a:r>
                        <a:rPr lang="en-US" sz="1800" kern="1200" dirty="0">
                          <a:solidFill>
                            <a:srgbClr val="002060"/>
                          </a:solidFill>
                          <a:latin typeface="Gotham Light" pitchFamily="50" charset="0"/>
                          <a:ea typeface="+mn-ea"/>
                          <a:cs typeface="Gotham Light" pitchFamily="50" charset="0"/>
                        </a:rPr>
                        <a:t> Substation</a:t>
                      </a:r>
                    </a:p>
                  </a:txBody>
                  <a:tcPr marL="73025" marR="73025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800" kern="1200" dirty="0">
                          <a:solidFill>
                            <a:srgbClr val="002060"/>
                          </a:solidFill>
                          <a:latin typeface="Gotham Light" pitchFamily="50" charset="0"/>
                          <a:ea typeface="+mn-ea"/>
                          <a:cs typeface="Gotham Light" pitchFamily="50" charset="0"/>
                        </a:rPr>
                        <a:t/>
                      </a:r>
                      <a:br>
                        <a:rPr lang="en-US" sz="1800" kern="1200" dirty="0">
                          <a:solidFill>
                            <a:srgbClr val="002060"/>
                          </a:solidFill>
                          <a:latin typeface="Gotham Light" pitchFamily="50" charset="0"/>
                          <a:ea typeface="+mn-ea"/>
                          <a:cs typeface="Gotham Light" pitchFamily="50" charset="0"/>
                        </a:rPr>
                      </a:br>
                      <a:endParaRPr lang="en-US" sz="1800" kern="1200" dirty="0">
                        <a:solidFill>
                          <a:srgbClr val="002060"/>
                        </a:solidFill>
                        <a:latin typeface="Gotham Light" pitchFamily="50" charset="0"/>
                        <a:ea typeface="+mn-ea"/>
                        <a:cs typeface="Gotham Light" pitchFamily="50" charset="0"/>
                      </a:endParaRPr>
                    </a:p>
                  </a:txBody>
                  <a:tcPr marL="73025" marR="73025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en-US" sz="1800" kern="1200" dirty="0">
                          <a:solidFill>
                            <a:srgbClr val="002060"/>
                          </a:solidFill>
                          <a:latin typeface="Gotham Light" pitchFamily="50" charset="0"/>
                          <a:ea typeface="+mn-ea"/>
                          <a:cs typeface="Gotham Light" pitchFamily="50" charset="0"/>
                        </a:rPr>
                        <a:t>25%</a:t>
                      </a:r>
                    </a:p>
                  </a:txBody>
                  <a:tcPr marL="73025" marR="73025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en-US" sz="1800" kern="1200" dirty="0">
                          <a:solidFill>
                            <a:srgbClr val="002060"/>
                          </a:solidFill>
                          <a:latin typeface="Gotham Light" pitchFamily="50" charset="0"/>
                          <a:ea typeface="+mn-ea"/>
                          <a:cs typeface="Gotham Light" pitchFamily="50" charset="0"/>
                        </a:rPr>
                        <a:t>75%</a:t>
                      </a:r>
                    </a:p>
                  </a:txBody>
                  <a:tcPr marL="73025" marR="73025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en-US" sz="1800" kern="1200" dirty="0">
                          <a:solidFill>
                            <a:srgbClr val="002060"/>
                          </a:solidFill>
                          <a:latin typeface="Gotham Light" pitchFamily="50" charset="0"/>
                          <a:ea typeface="+mn-ea"/>
                          <a:cs typeface="Gotham Light" pitchFamily="50" charset="0"/>
                        </a:rPr>
                        <a:t>410</a:t>
                      </a:r>
                    </a:p>
                  </a:txBody>
                  <a:tcPr marL="73025" marR="73025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en-US" sz="1800" kern="1200" dirty="0">
                          <a:solidFill>
                            <a:srgbClr val="002060"/>
                          </a:solidFill>
                          <a:latin typeface="Gotham Light" pitchFamily="50" charset="0"/>
                          <a:ea typeface="+mn-ea"/>
                          <a:cs typeface="Gotham Light" pitchFamily="50" charset="0"/>
                        </a:rPr>
                        <a:t>1840</a:t>
                      </a:r>
                    </a:p>
                  </a:txBody>
                  <a:tcPr marL="73025" marR="73025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0750492"/>
                  </a:ext>
                </a:extLst>
              </a:tr>
              <a:tr h="651269">
                <a:tc>
                  <a:txBody>
                    <a:bodyPr/>
                    <a:lstStyle/>
                    <a:p>
                      <a:pPr rtl="0" fontAlgn="ctr"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en-US" sz="1800" kern="1200" dirty="0" err="1">
                          <a:solidFill>
                            <a:srgbClr val="002060"/>
                          </a:solidFill>
                          <a:latin typeface="Gotham Light" pitchFamily="50" charset="0"/>
                          <a:ea typeface="+mn-ea"/>
                          <a:cs typeface="Gotham Light" pitchFamily="50" charset="0"/>
                        </a:rPr>
                        <a:t>Ratmate</a:t>
                      </a:r>
                      <a:r>
                        <a:rPr lang="en-US" sz="1800" kern="1200" dirty="0">
                          <a:solidFill>
                            <a:srgbClr val="002060"/>
                          </a:solidFill>
                          <a:latin typeface="Gotham Light" pitchFamily="50" charset="0"/>
                          <a:ea typeface="+mn-ea"/>
                          <a:cs typeface="Gotham Light" pitchFamily="50" charset="0"/>
                        </a:rPr>
                        <a:t> to </a:t>
                      </a:r>
                      <a:r>
                        <a:rPr lang="en-US" sz="1800" kern="1200" dirty="0" err="1">
                          <a:solidFill>
                            <a:srgbClr val="002060"/>
                          </a:solidFill>
                          <a:latin typeface="Gotham Light" pitchFamily="50" charset="0"/>
                          <a:ea typeface="+mn-ea"/>
                          <a:cs typeface="Gotham Light" pitchFamily="50" charset="0"/>
                        </a:rPr>
                        <a:t>Lapsiphedi</a:t>
                      </a:r>
                      <a:r>
                        <a:rPr lang="en-US" sz="1800" kern="1200" dirty="0">
                          <a:solidFill>
                            <a:srgbClr val="002060"/>
                          </a:solidFill>
                          <a:latin typeface="Gotham Light" pitchFamily="50" charset="0"/>
                          <a:ea typeface="+mn-ea"/>
                          <a:cs typeface="Gotham Light" pitchFamily="50" charset="0"/>
                        </a:rPr>
                        <a:t> Substation</a:t>
                      </a:r>
                    </a:p>
                  </a:txBody>
                  <a:tcPr marL="73025" marR="73025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800" kern="1200" dirty="0">
                          <a:solidFill>
                            <a:srgbClr val="002060"/>
                          </a:solidFill>
                          <a:latin typeface="Gotham Light" pitchFamily="50" charset="0"/>
                          <a:ea typeface="+mn-ea"/>
                          <a:cs typeface="Gotham Light" pitchFamily="50" charset="0"/>
                        </a:rPr>
                        <a:t/>
                      </a:r>
                      <a:br>
                        <a:rPr lang="en-US" sz="1800" kern="1200" dirty="0">
                          <a:solidFill>
                            <a:srgbClr val="002060"/>
                          </a:solidFill>
                          <a:latin typeface="Gotham Light" pitchFamily="50" charset="0"/>
                          <a:ea typeface="+mn-ea"/>
                          <a:cs typeface="Gotham Light" pitchFamily="50" charset="0"/>
                        </a:rPr>
                      </a:br>
                      <a:endParaRPr lang="en-US" sz="1800" kern="1200" dirty="0">
                        <a:solidFill>
                          <a:srgbClr val="002060"/>
                        </a:solidFill>
                        <a:latin typeface="Gotham Light" pitchFamily="50" charset="0"/>
                        <a:ea typeface="+mn-ea"/>
                        <a:cs typeface="Gotham Light" pitchFamily="50" charset="0"/>
                      </a:endParaRPr>
                    </a:p>
                  </a:txBody>
                  <a:tcPr marL="73025" marR="73025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800" kern="1200" dirty="0">
                          <a:solidFill>
                            <a:srgbClr val="002060"/>
                          </a:solidFill>
                          <a:latin typeface="Gotham Light" pitchFamily="50" charset="0"/>
                          <a:ea typeface="+mn-ea"/>
                          <a:cs typeface="Gotham Light" pitchFamily="50" charset="0"/>
                        </a:rPr>
                        <a:t/>
                      </a:r>
                      <a:br>
                        <a:rPr lang="en-US" sz="1800" kern="1200" dirty="0">
                          <a:solidFill>
                            <a:srgbClr val="002060"/>
                          </a:solidFill>
                          <a:latin typeface="Gotham Light" pitchFamily="50" charset="0"/>
                          <a:ea typeface="+mn-ea"/>
                          <a:cs typeface="Gotham Light" pitchFamily="50" charset="0"/>
                        </a:rPr>
                      </a:br>
                      <a:endParaRPr lang="en-US" sz="1800" kern="1200" dirty="0">
                        <a:solidFill>
                          <a:srgbClr val="002060"/>
                        </a:solidFill>
                        <a:latin typeface="Gotham Light" pitchFamily="50" charset="0"/>
                        <a:ea typeface="+mn-ea"/>
                        <a:cs typeface="Gotham Light" pitchFamily="50" charset="0"/>
                      </a:endParaRPr>
                    </a:p>
                  </a:txBody>
                  <a:tcPr marL="73025" marR="73025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en-US" sz="1800" kern="1200" dirty="0">
                          <a:solidFill>
                            <a:srgbClr val="002060"/>
                          </a:solidFill>
                          <a:latin typeface="Gotham Light" pitchFamily="50" charset="0"/>
                          <a:ea typeface="+mn-ea"/>
                          <a:cs typeface="Gotham Light" pitchFamily="50" charset="0"/>
                        </a:rPr>
                        <a:t>100%</a:t>
                      </a:r>
                    </a:p>
                  </a:txBody>
                  <a:tcPr marL="73025" marR="73025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en-US" sz="1800" kern="1200" dirty="0">
                          <a:solidFill>
                            <a:srgbClr val="002060"/>
                          </a:solidFill>
                          <a:latin typeface="Gotham Light" pitchFamily="50" charset="0"/>
                          <a:ea typeface="+mn-ea"/>
                          <a:cs typeface="Gotham Light" pitchFamily="50" charset="0"/>
                        </a:rPr>
                        <a:t>490</a:t>
                      </a:r>
                    </a:p>
                  </a:txBody>
                  <a:tcPr marL="73025" marR="73025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en-US" sz="1800" kern="1200" dirty="0">
                          <a:solidFill>
                            <a:srgbClr val="002060"/>
                          </a:solidFill>
                          <a:latin typeface="Gotham Light" pitchFamily="50" charset="0"/>
                          <a:ea typeface="+mn-ea"/>
                          <a:cs typeface="Gotham Light" pitchFamily="50" charset="0"/>
                        </a:rPr>
                        <a:t>1918</a:t>
                      </a:r>
                    </a:p>
                  </a:txBody>
                  <a:tcPr marL="73025" marR="73025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1008754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124200" y="23558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7CE4E-CDAA-4BCC-87A6-B6A94601C53B}" type="datetime1">
              <a:rPr lang="en-US" smtClean="0"/>
              <a:t>11/29/2019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36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264" y="365125"/>
            <a:ext cx="10515600" cy="1325563"/>
          </a:xfrm>
        </p:spPr>
        <p:txBody>
          <a:bodyPr>
            <a:noAutofit/>
          </a:bodyPr>
          <a:lstStyle/>
          <a:p>
            <a:r>
              <a:rPr lang="en-US" sz="2400" b="1" dirty="0" err="1">
                <a:latin typeface="Gotham Medium" pitchFamily="50" charset="0"/>
                <a:cs typeface="Gotham Medium" pitchFamily="50" charset="0"/>
              </a:rPr>
              <a:t>Lapsiphedi</a:t>
            </a:r>
            <a:r>
              <a:rPr lang="en-US" sz="2400" b="1" dirty="0">
                <a:latin typeface="Gotham Medium" pitchFamily="50" charset="0"/>
                <a:cs typeface="Gotham Medium" pitchFamily="50" charset="0"/>
              </a:rPr>
              <a:t>-Ratmate-New </a:t>
            </a:r>
            <a:r>
              <a:rPr lang="en-US" sz="2400" b="1" dirty="0" err="1">
                <a:latin typeface="Gotham Medium" pitchFamily="50" charset="0"/>
                <a:cs typeface="Gotham Medium" pitchFamily="50" charset="0"/>
              </a:rPr>
              <a:t>Hetauda</a:t>
            </a:r>
            <a:r>
              <a:rPr lang="en-US" sz="2400" b="1" dirty="0">
                <a:latin typeface="Gotham Medium" pitchFamily="50" charset="0"/>
                <a:cs typeface="Gotham Medium" pitchFamily="50" charset="0"/>
              </a:rPr>
              <a:t> 400kV D/C </a:t>
            </a:r>
            <a:r>
              <a:rPr lang="en-US" sz="2400" b="1" dirty="0" smtClean="0">
                <a:latin typeface="Gotham Medium" pitchFamily="50" charset="0"/>
                <a:cs typeface="Gotham Medium" pitchFamily="50" charset="0"/>
              </a:rPr>
              <a:t/>
            </a:r>
            <a:br>
              <a:rPr lang="en-US" sz="2400" b="1" dirty="0" smtClean="0">
                <a:latin typeface="Gotham Medium" pitchFamily="50" charset="0"/>
                <a:cs typeface="Gotham Medium" pitchFamily="50" charset="0"/>
              </a:rPr>
            </a:br>
            <a:r>
              <a:rPr lang="en-US" sz="2400" b="1" dirty="0" smtClean="0">
                <a:latin typeface="Gotham Medium" pitchFamily="50" charset="0"/>
                <a:cs typeface="Gotham Medium" pitchFamily="50" charset="0"/>
              </a:rPr>
              <a:t>Transmission </a:t>
            </a:r>
            <a:r>
              <a:rPr lang="en-US" sz="2400" b="1" dirty="0">
                <a:latin typeface="Gotham Medium" pitchFamily="50" charset="0"/>
                <a:cs typeface="Gotham Medium" pitchFamily="50" charset="0"/>
              </a:rPr>
              <a:t>Line</a:t>
            </a:r>
            <a:br>
              <a:rPr lang="en-US" sz="2400" b="1" dirty="0">
                <a:latin typeface="Gotham Medium" pitchFamily="50" charset="0"/>
                <a:cs typeface="Gotham Medium" pitchFamily="50" charset="0"/>
              </a:rPr>
            </a:br>
            <a:r>
              <a:rPr lang="en-US" sz="2400" dirty="0">
                <a:latin typeface="Gotham Medium" pitchFamily="50" charset="0"/>
                <a:cs typeface="Gotham Medium" pitchFamily="50" charset="0"/>
              </a:rPr>
              <a:t/>
            </a:r>
            <a:br>
              <a:rPr lang="en-US" sz="2400" dirty="0">
                <a:latin typeface="Gotham Medium" pitchFamily="50" charset="0"/>
                <a:cs typeface="Gotham Medium" pitchFamily="50" charset="0"/>
              </a:rPr>
            </a:br>
            <a:endParaRPr lang="en-US" sz="2400" dirty="0">
              <a:latin typeface="Gotham Medium" pitchFamily="50" charset="0"/>
              <a:cs typeface="Gotham Medium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50857" y="1709330"/>
            <a:ext cx="5675993" cy="2486818"/>
          </a:xfrm>
        </p:spPr>
        <p:txBody>
          <a:bodyPr>
            <a:normAutofit/>
          </a:bodyPr>
          <a:lstStyle/>
          <a:p>
            <a:pPr marL="804863" lvl="1" indent="-347663">
              <a:buFont typeface="Wingdings" panose="05000000000000000000" pitchFamily="2" charset="2"/>
              <a:buChar char="§"/>
            </a:pPr>
            <a:r>
              <a:rPr lang="en-US" sz="1800" dirty="0" err="1">
                <a:solidFill>
                  <a:srgbClr val="002060"/>
                </a:solidFill>
                <a:latin typeface="Gotham Light" pitchFamily="50" charset="0"/>
                <a:cs typeface="Gotham Light" pitchFamily="50" charset="0"/>
              </a:rPr>
              <a:t>Lapsiphedi</a:t>
            </a:r>
            <a:r>
              <a:rPr lang="en-US" sz="1800" dirty="0">
                <a:solidFill>
                  <a:srgbClr val="002060"/>
                </a:solidFill>
                <a:latin typeface="Gotham Light" pitchFamily="50" charset="0"/>
                <a:cs typeface="Gotham Light" pitchFamily="50" charset="0"/>
              </a:rPr>
              <a:t> – </a:t>
            </a:r>
            <a:r>
              <a:rPr lang="en-US" sz="1800" dirty="0" err="1">
                <a:solidFill>
                  <a:srgbClr val="002060"/>
                </a:solidFill>
                <a:latin typeface="Gotham Light" pitchFamily="50" charset="0"/>
                <a:cs typeface="Gotham Light" pitchFamily="50" charset="0"/>
              </a:rPr>
              <a:t>Ratmate</a:t>
            </a:r>
            <a:r>
              <a:rPr lang="en-US" sz="1800" dirty="0">
                <a:solidFill>
                  <a:srgbClr val="002060"/>
                </a:solidFill>
                <a:latin typeface="Gotham Light" pitchFamily="50" charset="0"/>
                <a:cs typeface="Gotham Light" pitchFamily="50" charset="0"/>
              </a:rPr>
              <a:t> </a:t>
            </a:r>
          </a:p>
          <a:p>
            <a:pPr marL="804863" lvl="1" indent="-347663"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rgbClr val="002060"/>
                </a:solidFill>
                <a:latin typeface="Gotham Light" pitchFamily="50" charset="0"/>
                <a:cs typeface="Gotham Light" pitchFamily="50" charset="0"/>
              </a:rPr>
              <a:t>Middle Mountain physiographic zone (</a:t>
            </a:r>
            <a:r>
              <a:rPr lang="en-US" sz="1800" dirty="0" err="1">
                <a:solidFill>
                  <a:srgbClr val="002060"/>
                </a:solidFill>
                <a:latin typeface="Gotham Light" pitchFamily="50" charset="0"/>
                <a:cs typeface="Gotham Light" pitchFamily="50" charset="0"/>
              </a:rPr>
              <a:t>Ratmate</a:t>
            </a:r>
            <a:r>
              <a:rPr lang="en-US" sz="1800" dirty="0">
                <a:solidFill>
                  <a:srgbClr val="002060"/>
                </a:solidFill>
                <a:latin typeface="Gotham Light" pitchFamily="50" charset="0"/>
                <a:cs typeface="Gotham Light" pitchFamily="50" charset="0"/>
              </a:rPr>
              <a:t> to </a:t>
            </a:r>
            <a:r>
              <a:rPr lang="en-US" sz="1800" dirty="0" err="1">
                <a:solidFill>
                  <a:srgbClr val="002060"/>
                </a:solidFill>
                <a:latin typeface="Gotham Light" pitchFamily="50" charset="0"/>
                <a:cs typeface="Gotham Light" pitchFamily="50" charset="0"/>
              </a:rPr>
              <a:t>Lapsiphedi</a:t>
            </a:r>
            <a:r>
              <a:rPr lang="en-US" sz="1800" dirty="0">
                <a:solidFill>
                  <a:srgbClr val="002060"/>
                </a:solidFill>
                <a:latin typeface="Gotham Light" pitchFamily="50" charset="0"/>
                <a:cs typeface="Gotham Light" pitchFamily="50" charset="0"/>
              </a:rPr>
              <a:t>)</a:t>
            </a:r>
          </a:p>
          <a:p>
            <a:pPr marL="804863" lvl="1" indent="-347663"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rgbClr val="002060"/>
                </a:solidFill>
                <a:latin typeface="Gotham Light" pitchFamily="50" charset="0"/>
                <a:cs typeface="Gotham Light" pitchFamily="50" charset="0"/>
              </a:rPr>
              <a:t>Section Length : Approx. </a:t>
            </a:r>
            <a:r>
              <a:rPr lang="en-US" altLang="en-US" sz="1800" dirty="0">
                <a:solidFill>
                  <a:srgbClr val="002060"/>
                </a:solidFill>
                <a:latin typeface="Gotham Light" pitchFamily="50" charset="0"/>
                <a:cs typeface="Gotham Light" pitchFamily="50" charset="0"/>
              </a:rPr>
              <a:t>59 km</a:t>
            </a:r>
          </a:p>
          <a:p>
            <a:pPr marL="804863" lvl="1" indent="-347663"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rgbClr val="002060"/>
                </a:solidFill>
                <a:latin typeface="Gotham Light" pitchFamily="50" charset="0"/>
                <a:cs typeface="Gotham Light" pitchFamily="50" charset="0"/>
              </a:rPr>
              <a:t>No. of towers: Approx. 163</a:t>
            </a:r>
          </a:p>
          <a:p>
            <a:pPr marL="804863" lvl="1" indent="-347663"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rgbClr val="002060"/>
                </a:solidFill>
                <a:latin typeface="Gotham Light" pitchFamily="50" charset="0"/>
                <a:cs typeface="Gotham Light" pitchFamily="50" charset="0"/>
              </a:rPr>
              <a:t>400 kV Quad Moose Double Circuit</a:t>
            </a:r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6521450" y="3989117"/>
            <a:ext cx="5105400" cy="2008414"/>
          </a:xfrm>
          <a:prstGeom prst="rect">
            <a:avLst/>
          </a:prstGeom>
        </p:spPr>
      </p:pic>
      <p:pic>
        <p:nvPicPr>
          <p:cNvPr id="7" name="Picture 4" descr="https://lh3.googleusercontent.com/4JL50BqqkJCMepguN8ZVuv_EZt56E6_5LkIKkun-RFQV-bbYuliD3vrmWYq0YBvriAiKieqkRiW-AZuqIiwni_UgmEmJzUmjLR_DwpUgpRKajc9C6kFhVyC-Lko_oGVvgIDgT_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897" y="1689039"/>
            <a:ext cx="5571736" cy="4306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691CA-82A1-431A-BDDF-64CB30FD4CE9}" type="datetime1">
              <a:rPr lang="en-US" smtClean="0"/>
              <a:t>11/29/2019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65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573" y="317715"/>
            <a:ext cx="10515600" cy="907109"/>
          </a:xfrm>
        </p:spPr>
        <p:txBody>
          <a:bodyPr>
            <a:noAutofit/>
          </a:bodyPr>
          <a:lstStyle/>
          <a:p>
            <a:r>
              <a:rPr lang="en-US" sz="2400" b="1" dirty="0" err="1">
                <a:latin typeface="Gotham Medium" pitchFamily="50" charset="0"/>
                <a:cs typeface="Gotham Medium" pitchFamily="50" charset="0"/>
              </a:rPr>
              <a:t>Lapsiphedi</a:t>
            </a:r>
            <a:r>
              <a:rPr lang="en-US" sz="2400" b="1" dirty="0">
                <a:latin typeface="Gotham Medium" pitchFamily="50" charset="0"/>
                <a:cs typeface="Gotham Medium" pitchFamily="50" charset="0"/>
              </a:rPr>
              <a:t>-Ratmate-New </a:t>
            </a:r>
            <a:r>
              <a:rPr lang="en-US" sz="2400" b="1" dirty="0" err="1">
                <a:latin typeface="Gotham Medium" pitchFamily="50" charset="0"/>
                <a:cs typeface="Gotham Medium" pitchFamily="50" charset="0"/>
              </a:rPr>
              <a:t>Hetauda</a:t>
            </a:r>
            <a:r>
              <a:rPr lang="en-US" sz="2400" b="1" dirty="0">
                <a:latin typeface="Gotham Medium" pitchFamily="50" charset="0"/>
                <a:cs typeface="Gotham Medium" pitchFamily="50" charset="0"/>
              </a:rPr>
              <a:t> 400kV D/C </a:t>
            </a:r>
            <a:r>
              <a:rPr lang="en-US" sz="2400" b="1" dirty="0" smtClean="0">
                <a:latin typeface="Gotham Medium" pitchFamily="50" charset="0"/>
                <a:cs typeface="Gotham Medium" pitchFamily="50" charset="0"/>
              </a:rPr>
              <a:t/>
            </a:r>
            <a:br>
              <a:rPr lang="en-US" sz="2400" b="1" dirty="0" smtClean="0">
                <a:latin typeface="Gotham Medium" pitchFamily="50" charset="0"/>
                <a:cs typeface="Gotham Medium" pitchFamily="50" charset="0"/>
              </a:rPr>
            </a:br>
            <a:r>
              <a:rPr lang="en-US" sz="2400" b="1" dirty="0" smtClean="0">
                <a:latin typeface="Gotham Medium" pitchFamily="50" charset="0"/>
                <a:cs typeface="Gotham Medium" pitchFamily="50" charset="0"/>
              </a:rPr>
              <a:t>Transmission </a:t>
            </a:r>
            <a:r>
              <a:rPr lang="en-US" sz="2400" b="1" dirty="0">
                <a:latin typeface="Gotham Medium" pitchFamily="50" charset="0"/>
                <a:cs typeface="Gotham Medium" pitchFamily="50" charset="0"/>
              </a:rPr>
              <a:t>Line (contd</a:t>
            </a:r>
            <a:r>
              <a:rPr lang="en-US" sz="2400" b="1" dirty="0" smtClean="0">
                <a:latin typeface="Gotham Medium" pitchFamily="50" charset="0"/>
                <a:cs typeface="Gotham Medium" pitchFamily="50" charset="0"/>
              </a:rPr>
              <a:t>...)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48510" y="4200616"/>
            <a:ext cx="5557429" cy="2157321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6048779" y="1713798"/>
            <a:ext cx="5752696" cy="24868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1313" lvl="1" indent="-341313">
              <a:buFont typeface="Wingdings" panose="05000000000000000000" pitchFamily="2" charset="2"/>
              <a:buChar char="§"/>
            </a:pPr>
            <a:r>
              <a:rPr lang="en-US" sz="1800" dirty="0" err="1">
                <a:solidFill>
                  <a:srgbClr val="002060"/>
                </a:solidFill>
                <a:latin typeface="Gotham Light" pitchFamily="50" charset="0"/>
                <a:cs typeface="Gotham Light" pitchFamily="50" charset="0"/>
              </a:rPr>
              <a:t>Ratmate</a:t>
            </a:r>
            <a:r>
              <a:rPr lang="en-US" sz="1800" dirty="0">
                <a:solidFill>
                  <a:srgbClr val="002060"/>
                </a:solidFill>
                <a:latin typeface="Gotham Light" pitchFamily="50" charset="0"/>
                <a:cs typeface="Gotham Light" pitchFamily="50" charset="0"/>
              </a:rPr>
              <a:t> to New </a:t>
            </a:r>
            <a:r>
              <a:rPr lang="en-US" sz="1800" dirty="0" err="1">
                <a:solidFill>
                  <a:srgbClr val="002060"/>
                </a:solidFill>
                <a:latin typeface="Gotham Light" pitchFamily="50" charset="0"/>
                <a:cs typeface="Gotham Light" pitchFamily="50" charset="0"/>
              </a:rPr>
              <a:t>Hetauda</a:t>
            </a:r>
            <a:endParaRPr lang="en-US" sz="1800" dirty="0">
              <a:solidFill>
                <a:srgbClr val="002060"/>
              </a:solidFill>
              <a:latin typeface="Gotham Light" pitchFamily="50" charset="0"/>
              <a:cs typeface="Gotham Light" pitchFamily="50" charset="0"/>
            </a:endParaRPr>
          </a:p>
          <a:p>
            <a:pPr marL="341313" lvl="1" indent="-341313"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rgbClr val="002060"/>
                </a:solidFill>
                <a:latin typeface="Gotham Light" pitchFamily="50" charset="0"/>
                <a:cs typeface="Gotham Light" pitchFamily="50" charset="0"/>
              </a:rPr>
              <a:t>Middle Mountain zone and partly in Siwalik zone</a:t>
            </a:r>
          </a:p>
          <a:p>
            <a:pPr marL="341313" lvl="1" indent="-341313"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rgbClr val="002060"/>
                </a:solidFill>
                <a:latin typeface="Gotham Light" pitchFamily="50" charset="0"/>
                <a:cs typeface="Gotham Light" pitchFamily="50" charset="0"/>
              </a:rPr>
              <a:t>Section Length : Approx. </a:t>
            </a:r>
            <a:r>
              <a:rPr lang="en-US" altLang="en-US" sz="1800" dirty="0">
                <a:solidFill>
                  <a:srgbClr val="002060"/>
                </a:solidFill>
                <a:latin typeface="Gotham Light" pitchFamily="50" charset="0"/>
                <a:cs typeface="Gotham Light" pitchFamily="50" charset="0"/>
              </a:rPr>
              <a:t>56 km</a:t>
            </a:r>
          </a:p>
          <a:p>
            <a:pPr marL="341313" lvl="1" indent="-341313"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rgbClr val="002060"/>
                </a:solidFill>
                <a:latin typeface="Gotham Light" pitchFamily="50" charset="0"/>
                <a:cs typeface="Gotham Light" pitchFamily="50" charset="0"/>
              </a:rPr>
              <a:t>No. of towers: Approx. 142</a:t>
            </a:r>
          </a:p>
          <a:p>
            <a:pPr marL="341313" lvl="1" indent="-341313"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rgbClr val="002060"/>
                </a:solidFill>
                <a:latin typeface="Gotham Light" pitchFamily="50" charset="0"/>
                <a:cs typeface="Gotham Light" pitchFamily="50" charset="0"/>
              </a:rPr>
              <a:t>400 kV Quad Moose Double Circuit</a:t>
            </a:r>
          </a:p>
          <a:p>
            <a:pPr marL="341313" lvl="1" indent="-341313"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rgbClr val="002060"/>
                </a:solidFill>
                <a:latin typeface="Gotham Light" pitchFamily="50" charset="0"/>
                <a:cs typeface="Gotham Light" pitchFamily="50" charset="0"/>
              </a:rPr>
              <a:t>Possibility of few Quad Moose Quad Circuit towers</a:t>
            </a:r>
          </a:p>
        </p:txBody>
      </p:sp>
      <p:pic>
        <p:nvPicPr>
          <p:cNvPr id="8" name="Picture 2" descr="https://lh3.googleusercontent.com/wQ6zjUG9hfrTH92EQFPI7XdFp_Q2CFQRpyS8LV1D1Wa9piJVKIUP0U53uVr8E1z4T-THLxu2Y3-03cv2572lBy_RpTT1O5fP5MdTLJr8PtBjFwaBjNtcQ_l49gVRn4-1fAlvGc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70" y="2022095"/>
            <a:ext cx="5480824" cy="423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9FA4B-F694-444B-9A1A-3B4D5BAB9CFC}" type="datetime1">
              <a:rPr lang="en-US" smtClean="0"/>
              <a:t>11/29/2019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943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362" y="350641"/>
            <a:ext cx="8805863" cy="669675"/>
          </a:xfrm>
        </p:spPr>
        <p:txBody>
          <a:bodyPr>
            <a:normAutofit fontScale="90000"/>
          </a:bodyPr>
          <a:lstStyle/>
          <a:p>
            <a:r>
              <a:rPr lang="en-US" sz="2400" b="1" dirty="0" err="1">
                <a:latin typeface="Gotham Medium" pitchFamily="50" charset="0"/>
                <a:cs typeface="Gotham Medium" pitchFamily="50" charset="0"/>
              </a:rPr>
              <a:t>Ratmate</a:t>
            </a:r>
            <a:r>
              <a:rPr lang="en-US" sz="2400" b="1" dirty="0">
                <a:latin typeface="Gotham Medium" pitchFamily="50" charset="0"/>
                <a:cs typeface="Gotham Medium" pitchFamily="50" charset="0"/>
              </a:rPr>
              <a:t>-New </a:t>
            </a:r>
            <a:r>
              <a:rPr lang="en-US" sz="2400" b="1" dirty="0" err="1">
                <a:latin typeface="Gotham Medium" pitchFamily="50" charset="0"/>
                <a:cs typeface="Gotham Medium" pitchFamily="50" charset="0"/>
              </a:rPr>
              <a:t>Damauli</a:t>
            </a:r>
            <a:r>
              <a:rPr lang="en-US" sz="2400" b="1" dirty="0">
                <a:latin typeface="Gotham Medium" pitchFamily="50" charset="0"/>
                <a:cs typeface="Gotham Medium" pitchFamily="50" charset="0"/>
              </a:rPr>
              <a:t> 400kV D/C Transmission Line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400800" y="1982788"/>
            <a:ext cx="5283089" cy="18891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60425" lvl="1" indent="-403225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700" dirty="0">
                <a:solidFill>
                  <a:srgbClr val="002060"/>
                </a:solidFill>
                <a:latin typeface="Gotham Light" pitchFamily="50" charset="0"/>
                <a:cs typeface="Gotham Light" pitchFamily="50" charset="0"/>
              </a:rPr>
              <a:t>Middle Mountain physiographic zone (</a:t>
            </a:r>
            <a:r>
              <a:rPr lang="en-US" sz="1700" dirty="0" err="1">
                <a:solidFill>
                  <a:srgbClr val="002060"/>
                </a:solidFill>
                <a:latin typeface="Gotham Light" pitchFamily="50" charset="0"/>
                <a:cs typeface="Gotham Light" pitchFamily="50" charset="0"/>
              </a:rPr>
              <a:t>Ratmate</a:t>
            </a:r>
            <a:r>
              <a:rPr lang="en-US" sz="1700" dirty="0">
                <a:solidFill>
                  <a:srgbClr val="002060"/>
                </a:solidFill>
                <a:latin typeface="Gotham Light" pitchFamily="50" charset="0"/>
                <a:cs typeface="Gotham Light" pitchFamily="50" charset="0"/>
              </a:rPr>
              <a:t> to New </a:t>
            </a:r>
            <a:r>
              <a:rPr lang="en-US" sz="1700" dirty="0" err="1">
                <a:solidFill>
                  <a:srgbClr val="002060"/>
                </a:solidFill>
                <a:latin typeface="Gotham Light" pitchFamily="50" charset="0"/>
                <a:cs typeface="Gotham Light" pitchFamily="50" charset="0"/>
              </a:rPr>
              <a:t>Damauli</a:t>
            </a:r>
            <a:r>
              <a:rPr lang="en-US" sz="1700" dirty="0">
                <a:solidFill>
                  <a:srgbClr val="002060"/>
                </a:solidFill>
                <a:latin typeface="Gotham Light" pitchFamily="50" charset="0"/>
                <a:cs typeface="Gotham Light" pitchFamily="50" charset="0"/>
              </a:rPr>
              <a:t>)</a:t>
            </a:r>
          </a:p>
          <a:p>
            <a:pPr marL="860425" lvl="1" indent="-403225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700" dirty="0">
                <a:solidFill>
                  <a:srgbClr val="002060"/>
                </a:solidFill>
                <a:latin typeface="Gotham Light" pitchFamily="50" charset="0"/>
                <a:cs typeface="Gotham Light" pitchFamily="50" charset="0"/>
              </a:rPr>
              <a:t>Section Length : Approx. </a:t>
            </a:r>
            <a:r>
              <a:rPr lang="en-US" altLang="en-US" sz="1700" dirty="0">
                <a:solidFill>
                  <a:srgbClr val="002060"/>
                </a:solidFill>
                <a:latin typeface="Gotham Light" pitchFamily="50" charset="0"/>
                <a:cs typeface="Gotham Light" pitchFamily="50" charset="0"/>
              </a:rPr>
              <a:t>89 km</a:t>
            </a:r>
          </a:p>
          <a:p>
            <a:pPr marL="860425" lvl="1" indent="-403225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700" dirty="0">
                <a:solidFill>
                  <a:srgbClr val="002060"/>
                </a:solidFill>
                <a:latin typeface="Gotham Light" pitchFamily="50" charset="0"/>
                <a:cs typeface="Gotham Light" pitchFamily="50" charset="0"/>
              </a:rPr>
              <a:t>No. of towers: Approx. 251</a:t>
            </a:r>
          </a:p>
          <a:p>
            <a:pPr marL="860425" lvl="1" indent="-403225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700" dirty="0">
                <a:solidFill>
                  <a:srgbClr val="002060"/>
                </a:solidFill>
                <a:latin typeface="Gotham Light" pitchFamily="50" charset="0"/>
                <a:cs typeface="Gotham Light" pitchFamily="50" charset="0"/>
              </a:rPr>
              <a:t>400 kV Quad Moose Double Circuit</a:t>
            </a:r>
          </a:p>
        </p:txBody>
      </p:sp>
      <p:pic>
        <p:nvPicPr>
          <p:cNvPr id="2050" name="Picture 2" descr="https://lh5.googleusercontent.com/JKptTGN--Drk97uI5cvX6QdgUsASA1pAa7VbvSvnxXbLTIE--qk9fM1jn_HO8a5IJ2zgEL6PVfnmyyI1DtgEVIxSwNCLoKxS32tgGLpkrey5OkX8QJqLIAR12Q15gNbUc3Nh9l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755" y="1690688"/>
            <a:ext cx="5813045" cy="4487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lh3.googleusercontent.com/bTNKziivOyuqLDDr27ArfEIe26EfmlpUUNQJ_WuNlv4pUsqQFmiq5k6Af_QsXd1af9oHPQfoc-P3tfQ__TgMmDqGDqY4L8I-3Itch_9ilRv-FD1MeLBqE_Q1s7FSWjtqMOHYQV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7192" y="4542285"/>
            <a:ext cx="4906697" cy="2101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9C6BA-3C21-490B-9BBC-7767CE25374D}" type="datetime1">
              <a:rPr lang="en-US" smtClean="0"/>
              <a:t>11/29/2019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09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.potx" id="{F252CC40-57DD-4451-95EB-2BB91AB98860}" vid="{08950FF4-7E5D-4FD5-A97D-53951201786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Program Ops Doc" ma:contentTypeID="0x01010050FABA117AD3BD4AB56C33BFC23169040033015F25B92AF1488EBABA6F4A4E8D55" ma:contentTypeVersion="27" ma:contentTypeDescription="" ma:contentTypeScope="" ma:versionID="d8e844e8a08d11add567df1456a285ff">
  <xsd:schema xmlns:xsd="http://www.w3.org/2001/XMLSchema" xmlns:xs="http://www.w3.org/2001/XMLSchema" xmlns:p="http://schemas.microsoft.com/office/2006/metadata/properties" xmlns:ns1="http://schemas.microsoft.com/sharepoint/v3" xmlns:ns2="91ed8c27-448b-4d62-a0fe-95ff6d0ac336" xmlns:ns3="5353c9f1-6405-40d1-a1bd-2ce830c40870" xmlns:ns4="cbf451b0-dc59-4238-8905-20ee908c2a17" xmlns:ns5="http://schemas.microsoft.com/sharepoint/v3/fields" xmlns:ns6="1b41e20d-0dac-4860-ba92-1e08caaaad3d" targetNamespace="http://schemas.microsoft.com/office/2006/metadata/properties" ma:root="true" ma:fieldsID="6f5d984f487279be86f10c1f0c8d19d1" ns1:_="" ns2:_="" ns3:_="" ns4:_="" ns5:_="" ns6:_="">
    <xsd:import namespace="http://schemas.microsoft.com/sharepoint/v3"/>
    <xsd:import namespace="91ed8c27-448b-4d62-a0fe-95ff6d0ac336"/>
    <xsd:import namespace="5353c9f1-6405-40d1-a1bd-2ce830c40870"/>
    <xsd:import namespace="cbf451b0-dc59-4238-8905-20ee908c2a17"/>
    <xsd:import namespace="http://schemas.microsoft.com/sharepoint/v3/fields"/>
    <xsd:import namespace="1b41e20d-0dac-4860-ba92-1e08caaaad3d"/>
    <xsd:element name="properties">
      <xsd:complexType>
        <xsd:sequence>
          <xsd:element name="documentManagement">
            <xsd:complexType>
              <xsd:all>
                <xsd:element ref="ns2:Program" minOccurs="0"/>
                <xsd:element ref="ns3:Phase" minOccurs="0"/>
                <xsd:element ref="ns3:SubPhase" minOccurs="0"/>
                <xsd:element ref="ns4:FY" minOccurs="0"/>
                <xsd:element ref="ns4:ReviewType" minOccurs="0"/>
                <xsd:element ref="ns5:_Status" minOccurs="0"/>
                <xsd:element ref="ns3:OpsDocType" minOccurs="0"/>
                <xsd:element ref="ns3:OpsSubDocType" minOccurs="0"/>
                <xsd:element ref="ns4:PracticeUnit" minOccurs="0"/>
                <xsd:element ref="ns4:SendTo" minOccurs="0"/>
                <xsd:element ref="ns4:AdditionalInfo" minOccurs="0"/>
                <xsd:element ref="ns4:_dlc_DocIdUrl" minOccurs="0"/>
                <xsd:element ref="ns4:_dlc_DocIdPersistId" minOccurs="0"/>
                <xsd:element ref="ns4:_dlc_DocId" minOccurs="0"/>
                <xsd:element ref="ns3:WFStatus" minOccurs="0"/>
                <xsd:element ref="ns3:ProcessedWithNOW" minOccurs="0"/>
                <xsd:element ref="ns3:WFInitiated" minOccurs="0"/>
                <xsd:element ref="ns6:AggregatedComments1" minOccurs="0"/>
                <xsd:element ref="ns1:DocumentSetDescription" minOccurs="0"/>
                <xsd:element ref="ns1:_dlc_Exempt" minOccurs="0"/>
                <xsd:element ref="ns1:_dlc_ExpireDateSaved" minOccurs="0"/>
                <xsd:element ref="ns1:_dlc_Expire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DocumentSetDescription" ma:index="26" nillable="true" ma:displayName="Description" ma:description="A description of the Document Set" ma:hidden="true" ma:internalName="DocumentSetDescription" ma:readOnly="false">
      <xsd:simpleType>
        <xsd:restriction base="dms:Note"/>
      </xsd:simpleType>
    </xsd:element>
    <xsd:element name="_dlc_Exempt" ma:index="27" nillable="true" ma:displayName="Exempt from Policy" ma:hidden="true" ma:internalName="_dlc_Exempt" ma:readOnly="true">
      <xsd:simpleType>
        <xsd:restriction base="dms:Unknown"/>
      </xsd:simpleType>
    </xsd:element>
    <xsd:element name="_dlc_ExpireDateSaved" ma:index="28" nillable="true" ma:displayName="Original Expiration Date" ma:hidden="true" ma:internalName="_dlc_ExpireDateSaved" ma:readOnly="true">
      <xsd:simpleType>
        <xsd:restriction base="dms:DateTime"/>
      </xsd:simpleType>
    </xsd:element>
    <xsd:element name="_dlc_ExpireDate" ma:index="29" nillable="true" ma:displayName="Expiration Date" ma:description="" ma:hidden="true" ma:indexed="true" ma:internalName="_dlc_ExpireDat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ed8c27-448b-4d62-a0fe-95ff6d0ac336" elementFormDefault="qualified">
    <xsd:import namespace="http://schemas.microsoft.com/office/2006/documentManagement/types"/>
    <xsd:import namespace="http://schemas.microsoft.com/office/infopath/2007/PartnerControls"/>
    <xsd:element name="Program" ma:index="1" nillable="true" ma:displayName="Country" ma:default="Nepal" ma:format="Dropdown" ma:internalName="Program" ma:readOnly="false">
      <xsd:simpleType>
        <xsd:restriction base="dms:Choice">
          <xsd:enumeration value="Benin II"/>
          <xsd:enumeration value="Armenia"/>
          <xsd:enumeration value="Benin I"/>
          <xsd:enumeration value="Burkina Faso"/>
          <xsd:enumeration value="Cabo Verde I"/>
          <xsd:enumeration value="Cabo Verde II"/>
          <xsd:enumeration value="El Salvador I"/>
          <xsd:enumeration value="El Salvador II"/>
          <xsd:enumeration value="Georgia I"/>
          <xsd:enumeration value="Georgia II"/>
          <xsd:enumeration value="Ghana I"/>
          <xsd:enumeration value="Ghana II"/>
          <xsd:enumeration value="Honduras"/>
          <xsd:enumeration value="Indonesia"/>
          <xsd:enumeration value="Jordan"/>
          <xsd:enumeration value="Lesotho"/>
          <xsd:enumeration value="Madagascar"/>
          <xsd:enumeration value="Malawi"/>
          <xsd:enumeration value="Mali"/>
          <xsd:enumeration value="Moldova"/>
          <xsd:enumeration value="Mongolia"/>
          <xsd:enumeration value="Morocco I"/>
          <xsd:enumeration value="Morocco II"/>
          <xsd:enumeration value="Mozambique"/>
          <xsd:enumeration value="Namibia"/>
          <xsd:enumeration value="Nepal"/>
          <xsd:enumeration value="Nicaragua"/>
          <xsd:enumeration value="Niger"/>
          <xsd:enumeration value="Philippines"/>
          <xsd:enumeration value="Senegal"/>
          <xsd:enumeration value="Sierra Leone"/>
          <xsd:enumeration value="Tanzania I"/>
          <xsd:enumeration value="Tanzania II"/>
          <xsd:enumeration value="Vanuatu"/>
          <xsd:enumeration value="Zambia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53c9f1-6405-40d1-a1bd-2ce830c40870" elementFormDefault="qualified">
    <xsd:import namespace="http://schemas.microsoft.com/office/2006/documentManagement/types"/>
    <xsd:import namespace="http://schemas.microsoft.com/office/infopath/2007/PartnerControls"/>
    <xsd:element name="Phase" ma:index="2" nillable="true" ma:displayName="Phase" ma:list="{b1a864b7-9c34-4b53-aac1-c88bae1ef007}" ma:internalName="Phase" ma:readOnly="false" ma:showField="Title" ma:web="1b41e20d-0dac-4860-ba92-1e08caaaad3d">
      <xsd:simpleType>
        <xsd:restriction base="dms:Lookup"/>
      </xsd:simpleType>
    </xsd:element>
    <xsd:element name="SubPhase" ma:index="3" nillable="true" ma:displayName="SubPhase" ma:list="{80082d98-229f-401b-8fdc-fbf6766e3889}" ma:internalName="SubPhase" ma:readOnly="false" ma:showField="Level1" ma:web="1b41e20d-0dac-4860-ba92-1e08caaaad3d">
      <xsd:simpleType>
        <xsd:restriction base="dms:Lookup"/>
      </xsd:simpleType>
    </xsd:element>
    <xsd:element name="OpsDocType" ma:index="7" nillable="true" ma:displayName="OpsDocType" ma:list="{b1a864b7-9c34-4b53-aac1-c88bae1ef007}" ma:internalName="OpsDocType" ma:readOnly="false" ma:showField="Title" ma:web="1b41e20d-0dac-4860-ba92-1e08caaaad3d">
      <xsd:simpleType>
        <xsd:restriction base="dms:Lookup"/>
      </xsd:simpleType>
    </xsd:element>
    <xsd:element name="OpsSubDocType" ma:index="8" nillable="true" ma:displayName="OpsSubDocType" ma:list="{80082d98-229f-401b-8fdc-fbf6766e3889}" ma:internalName="OpsSubDocType" ma:readOnly="false" ma:showField="Level1" ma:web="1b41e20d-0dac-4860-ba92-1e08caaaad3d">
      <xsd:simpleType>
        <xsd:restriction base="dms:Lookup"/>
      </xsd:simpleType>
    </xsd:element>
    <xsd:element name="WFStatus" ma:index="22" nillable="true" ma:displayName="WFStatus" ma:format="Hyperlink" ma:hidden="true" ma:internalName="WFStatus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ProcessedWithNOW" ma:index="23" nillable="true" ma:displayName="ProcessedWithN-O-W?" ma:default="Not Processed" ma:description="Processed with No Objection Workflow?" ma:format="Dropdown" ma:hidden="true" ma:internalName="ProcessedWithNOW" ma:readOnly="false">
      <xsd:simpleType>
        <xsd:restriction base="dms:Choice">
          <xsd:enumeration value="Not Processed"/>
          <xsd:enumeration value="In Progress"/>
          <xsd:enumeration value="Processed"/>
        </xsd:restriction>
      </xsd:simpleType>
    </xsd:element>
    <xsd:element name="WFInitiated" ma:index="24" nillable="true" ma:displayName="WFInitiated?" ma:default="No" ma:format="Dropdown" ma:hidden="true" ma:internalName="WFInitiated" ma:readOnly="false">
      <xsd:simpleType>
        <xsd:restriction base="dms:Choice">
          <xsd:enumeration value="No"/>
          <xsd:enumeration value="Yes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f451b0-dc59-4238-8905-20ee908c2a17" elementFormDefault="qualified">
    <xsd:import namespace="http://schemas.microsoft.com/office/2006/documentManagement/types"/>
    <xsd:import namespace="http://schemas.microsoft.com/office/infopath/2007/PartnerControls"/>
    <xsd:element name="FY" ma:index="4" nillable="true" ma:displayName="FY" ma:default="2016" ma:format="Dropdown" ma:internalName="FY" ma:readOnly="false">
      <xsd:simpleType>
        <xsd:restriction base="dms:Choice">
          <xsd:enumeration value="2014"/>
          <xsd:enumeration value="2015"/>
          <xsd:enumeration value="2016"/>
          <xsd:enumeration value="2017"/>
          <xsd:enumeration value="2018"/>
          <xsd:enumeration value="2019"/>
          <xsd:enumeration value="2020"/>
          <xsd:enumeration value="2021"/>
          <xsd:enumeration value="2022"/>
          <xsd:enumeration value="2023"/>
        </xsd:restriction>
      </xsd:simpleType>
    </xsd:element>
    <xsd:element name="ReviewType" ma:index="5" nillable="true" ma:displayName="ReviewType" ma:format="Dropdown" ma:internalName="ReviewType" ma:readOnly="false">
      <xsd:simpleType>
        <xsd:restriction base="dms:Choice">
          <xsd:enumeration value="No Objection"/>
          <xsd:enumeration value="Technical Review"/>
        </xsd:restriction>
      </xsd:simpleType>
    </xsd:element>
    <xsd:element name="PracticeUnit" ma:index="9" nillable="true" ma:displayName="Practice Unit" ma:internalName="PracticeUnit" ma:readOnly="fa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DMN"/>
                    <xsd:enumeration value="AG"/>
                    <xsd:enumeration value="COMMS"/>
                    <xsd:enumeration value="ECON"/>
                    <xsd:enumeration value="EPG"/>
                    <xsd:enumeration value="ESP"/>
                    <xsd:enumeration value="FA"/>
                    <xsd:enumeration value="FIT"/>
                    <xsd:enumeration value="GSI"/>
                    <xsd:enumeration value="HCD"/>
                    <xsd:enumeration value="M&amp;E"/>
                    <xsd:enumeration value="OGC"/>
                    <xsd:enumeration value="PEPFAR"/>
                    <xsd:enumeration value="PRLP"/>
                    <xsd:enumeration value="PROC"/>
                    <xsd:enumeration value="TVS"/>
                    <xsd:enumeration value="WSI"/>
                    <xsd:enumeration value="ALL"/>
                    <xsd:enumeration value="NONE"/>
                  </xsd:restriction>
                </xsd:simpleType>
              </xsd:element>
            </xsd:sequence>
          </xsd:extension>
        </xsd:complexContent>
      </xsd:complexType>
    </xsd:element>
    <xsd:element name="SendTo" ma:index="10" nillable="true" ma:displayName="SendTo" ma:default="--Choose One--" ma:format="Dropdown" ma:internalName="SendTo" ma:readOnly="false">
      <xsd:simpleType>
        <xsd:restriction base="dms:Choice">
          <xsd:enumeration value="--Choose One--"/>
          <xsd:enumeration value="Program Ops Docs"/>
          <xsd:enumeration value="Compact Docs"/>
          <xsd:enumeration value="Core Docs"/>
        </xsd:restriction>
      </xsd:simpleType>
    </xsd:element>
    <xsd:element name="AdditionalInfo" ma:index="11" nillable="true" ma:displayName="AdditionalInfo" ma:default="0" ma:internalName="AdditionalInfo" ma:readOnly="false">
      <xsd:simpleType>
        <xsd:restriction base="dms:Boolean"/>
      </xsd:simpleType>
    </xsd:element>
    <xsd:element name="_dlc_DocIdUrl" ma:index="14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5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_dlc_DocId" ma:index="21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6" nillable="true" ma:displayName="Status" ma:default="Pending" ma:format="Dropdown" ma:internalName="_Status" ma:readOnly="false">
      <xsd:simpleType>
        <xsd:restriction base="dms:Choice">
          <xsd:enumeration value="Pending"/>
          <xsd:enumeration value="Clear"/>
          <xsd:enumeration value="Object"/>
          <xsd:enumeration value="Reviewed"/>
          <xsd:enumeration value="Deferr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41e20d-0dac-4860-ba92-1e08caaaad3d" elementFormDefault="qualified">
    <xsd:import namespace="http://schemas.microsoft.com/office/2006/documentManagement/types"/>
    <xsd:import namespace="http://schemas.microsoft.com/office/infopath/2007/PartnerControls"/>
    <xsd:element name="AggregatedComments1" ma:index="25" nillable="true" ma:displayName="Aggregated Comments" ma:internalName="AggregatedComments1" ma:readOnly="fals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7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Microsoft.Office.RecordsManagement.PolicyFeatures.ExpirationEventReceiver</Name>
    <Synchronization>Synchronous</Synchronization>
    <Type>10001</Type>
    <SequenceNumber>101</SequenceNumber>
    <Assembly>Microsoft.Office.Policy, Version=14.0.0.0,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10002</Type>
    <SequenceNumber>102</SequenceNumber>
    <Assembly>Microsoft.Office.Policy, Version=14.0.0.0,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10004</Type>
    <SequenceNumber>103</SequenceNumber>
    <Assembly>Microsoft.Office.Policy, Version=14.0.0.0,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10006</Type>
    <SequenceNumber>104</SequenceNumber>
    <Assembly>Microsoft.Office.Policy, Version=14.0.0.0,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10009</Type>
    <SequenceNumber>105</SequenceNumber>
    <Assembly>Microsoft.Office.Policy, Version=14.0.0.0, Culture=neutral, PublicKeyToken=71e9bce111e9429c</Assembly>
    <Class>Microsoft.Office.RecordsManagement.Internal.UpdateExpireDate</Class>
    <Data/>
    <Filter/>
  </Receiver>
</spe:Receiver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rogram xmlns="91ed8c27-448b-4d62-a0fe-95ff6d0ac336">Nepal</Program>
    <ProcessedWithNOW xmlns="5353c9f1-6405-40d1-a1bd-2ce830c40870">Not Processed</ProcessedWithNOW>
    <ReviewType xmlns="cbf451b0-dc59-4238-8905-20ee908c2a17">No Objection</ReviewType>
    <OpsSubDocType xmlns="5353c9f1-6405-40d1-a1bd-2ce830c40870" xsi:nil="true"/>
    <FY xmlns="cbf451b0-dc59-4238-8905-20ee908c2a17">2016</FY>
    <_Status xmlns="http://schemas.microsoft.com/sharepoint/v3/fields">Pending</_Status>
    <Phase xmlns="5353c9f1-6405-40d1-a1bd-2ce830c40870">14</Phase>
    <DocumentSetDescription xmlns="http://schemas.microsoft.com/sharepoint/v3" xsi:nil="true"/>
    <SubPhase xmlns="5353c9f1-6405-40d1-a1bd-2ce830c40870" xsi:nil="true"/>
    <WFInitiated xmlns="5353c9f1-6405-40d1-a1bd-2ce830c40870">No</WFInitiated>
    <PracticeUnit xmlns="cbf451b0-dc59-4238-8905-20ee908c2a17"/>
    <AdditionalInfo xmlns="cbf451b0-dc59-4238-8905-20ee908c2a17">false</AdditionalInfo>
    <SendTo xmlns="cbf451b0-dc59-4238-8905-20ee908c2a17">--Choose One--</SendTo>
    <AggregatedComments1 xmlns="1b41e20d-0dac-4860-ba92-1e08caaaad3d" xsi:nil="true"/>
    <OpsDocType xmlns="5353c9f1-6405-40d1-a1bd-2ce830c40870" xsi:nil="true"/>
    <WFStatus xmlns="5353c9f1-6405-40d1-a1bd-2ce830c40870">
      <Url xsi:nil="true"/>
      <Description xsi:nil="true"/>
    </WFStatus>
    <_dlc_DocId xmlns="cbf451b0-dc59-4238-8905-20ee908c2a17">VCNTM4DM7DNF-28-3091</_dlc_DocId>
    <_dlc_DocIdUrl xmlns="cbf451b0-dc59-4238-8905-20ee908c2a17">
      <Url>http://intranet.mcc.gov/countries/Nepal/N1/_layouts/DocIdRedir.aspx?ID=VCNTM4DM7DNF-28-3091</Url>
      <Description>VCNTM4DM7DNF-28-3091</Description>
    </_dlc_DocIdUrl>
  </documentManagement>
</p:properties>
</file>

<file path=customXml/item5.xml><?xml version="1.0" encoding="utf-8"?>
<?mso-contentType ?>
<p:Policy xmlns:p="office.server.policy" id="03038596-6235-45e6-bd06-06d0847847b3" local="false">
  <p:Name>CountryTeamRecords</p:Name>
  <p:Description>Locks down Country Team records after one year.</p:Description>
  <p:Statement/>
  <p:PolicyItems>
    <p:PolicyItem featureId="Microsoft.Office.RecordsManagement.PolicyFeatures.Expiration" staticId="0x01010050FABA117AD3BD4AB56C33BFC2316904|1681630146" UniqueId="6c904d39-9b6e-4fc8-802a-6f1725e4bddd">
      <p:Name>Retention</p:Name>
      <p:Description>Automatic scheduling of content for processing, and performing a retention action on content that has reached its due date.</p:Description>
      <p:CustomData>
        <Schedules nextStageId="2">
          <Schedule type="Default">
            <stages>
              <data stageId="1">
                <formula id="Microsoft.Office.RecordsManagement.PolicyFeatures.Expiration.Formula.BuiltIn">
                  <number>1</number>
                  <property>Modified</property>
                  <propertyId>28cf69c5-fa48-462a-b5cd-27b6f9d2bd5f</propertyId>
                  <period>years</period>
                </formula>
                <action type="action" id="Microsoft.Office.RecordsManagement.PolicyFeatures.Expiration.Action.Record"/>
              </data>
            </stages>
          </Schedule>
        </Schedules>
      </p:CustomData>
    </p:PolicyItem>
  </p:PolicyItems>
</p:Policy>
</file>

<file path=customXml/itemProps1.xml><?xml version="1.0" encoding="utf-8"?>
<ds:datastoreItem xmlns:ds="http://schemas.openxmlformats.org/officeDocument/2006/customXml" ds:itemID="{333DF31F-7515-4512-94F6-1C188F4A5FB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D350E98-EAF1-4E43-B55D-321B82601CB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91ed8c27-448b-4d62-a0fe-95ff6d0ac336"/>
    <ds:schemaRef ds:uri="5353c9f1-6405-40d1-a1bd-2ce830c40870"/>
    <ds:schemaRef ds:uri="cbf451b0-dc59-4238-8905-20ee908c2a17"/>
    <ds:schemaRef ds:uri="http://schemas.microsoft.com/sharepoint/v3/fields"/>
    <ds:schemaRef ds:uri="1b41e20d-0dac-4860-ba92-1e08caaaad3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D6B2207-770A-4A77-AEEE-F6D4A157A8D0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FAB4367D-6B47-47A2-A336-E0B9C4CD4900}">
  <ds:schemaRefs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1b41e20d-0dac-4860-ba92-1e08caaaad3d"/>
    <ds:schemaRef ds:uri="5353c9f1-6405-40d1-a1bd-2ce830c40870"/>
    <ds:schemaRef ds:uri="cbf451b0-dc59-4238-8905-20ee908c2a17"/>
    <ds:schemaRef ds:uri="http://schemas.openxmlformats.org/package/2006/metadata/core-properties"/>
    <ds:schemaRef ds:uri="http://schemas.microsoft.com/sharepoint/v3/fields"/>
    <ds:schemaRef ds:uri="91ed8c27-448b-4d62-a0fe-95ff6d0ac336"/>
    <ds:schemaRef ds:uri="http://purl.org/dc/dcmitype/"/>
    <ds:schemaRef ds:uri="http://schemas.microsoft.com/sharepoint/v3"/>
    <ds:schemaRef ds:uri="http://schemas.microsoft.com/office/2006/metadata/properties"/>
    <ds:schemaRef ds:uri="http://www.w3.org/XML/1998/namespace"/>
    <ds:schemaRef ds:uri="http://purl.org/dc/terms/"/>
  </ds:schemaRefs>
</ds:datastoreItem>
</file>

<file path=customXml/itemProps5.xml><?xml version="1.0" encoding="utf-8"?>
<ds:datastoreItem xmlns:ds="http://schemas.openxmlformats.org/officeDocument/2006/customXml" ds:itemID="{C546BC68-EACC-4A49-9D4C-7E2BE0C0DE6C}">
  <ds:schemaRefs>
    <ds:schemaRef ds:uri="office.server.policy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2011</TotalTime>
  <Words>1113</Words>
  <Application>Microsoft Office PowerPoint</Application>
  <PresentationFormat>Widescreen</PresentationFormat>
  <Paragraphs>427</Paragraphs>
  <Slides>29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Arial</vt:lpstr>
      <vt:lpstr>Calibri</vt:lpstr>
      <vt:lpstr>Calibri Light</vt:lpstr>
      <vt:lpstr>Gotham Light</vt:lpstr>
      <vt:lpstr>Gotham Medium</vt:lpstr>
      <vt:lpstr>Times New Roman</vt:lpstr>
      <vt:lpstr>Wingdings</vt:lpstr>
      <vt:lpstr>Office Theme</vt:lpstr>
      <vt:lpstr>Package</vt:lpstr>
      <vt:lpstr>PowerPoint Presentation</vt:lpstr>
      <vt:lpstr>PowerPoint Presentation</vt:lpstr>
      <vt:lpstr>Electricity Transmission Line Status</vt:lpstr>
      <vt:lpstr>Electricity Transmission Line Status</vt:lpstr>
      <vt:lpstr>PowerPoint Presentation</vt:lpstr>
      <vt:lpstr>Segment Wise Physical Information</vt:lpstr>
      <vt:lpstr>Lapsiphedi-Ratmate-New Hetauda 400kV D/C  Transmission Line  </vt:lpstr>
      <vt:lpstr>Lapsiphedi-Ratmate-New Hetauda 400kV D/C  Transmission Line (contd...)</vt:lpstr>
      <vt:lpstr>Ratmate-New Damauli 400kV D/C Transmission Line</vt:lpstr>
      <vt:lpstr>New Damauli-New Butwal-Indo Nepal Border 400kV D/C  Transmission Line </vt:lpstr>
      <vt:lpstr>New Damauli-New Butwal-Indo Nepal Border 400kV D/C  Transmission Line</vt:lpstr>
      <vt:lpstr>Transmission Line Towers</vt:lpstr>
      <vt:lpstr>Access Road Classification</vt:lpstr>
      <vt:lpstr>Transmission Line Preliminary Assessment of Road Access</vt:lpstr>
      <vt:lpstr>Resettlement and Land Acquisition</vt:lpstr>
      <vt:lpstr>Challenges</vt:lpstr>
      <vt:lpstr>Expected Timeline</vt:lpstr>
      <vt:lpstr>MCA Partnership program</vt:lpstr>
      <vt:lpstr>Thematic Areas</vt:lpstr>
      <vt:lpstr>MCA Partnership program Status</vt:lpstr>
      <vt:lpstr>PowerPoint Presentation</vt:lpstr>
      <vt:lpstr>Environmental and Social Impacts of TL</vt:lpstr>
      <vt:lpstr>MCA - Nepal / MCC Policies</vt:lpstr>
      <vt:lpstr>Additional Employer’s  Requirements of Note</vt:lpstr>
      <vt:lpstr>Avoidance (Examples)</vt:lpstr>
      <vt:lpstr>Minimize (Examples)</vt:lpstr>
      <vt:lpstr>Mitigate (Examples)</vt:lpstr>
      <vt:lpstr>For more Information</vt:lpstr>
      <vt:lpstr>PowerPoint Presentation</vt:lpstr>
    </vt:vector>
  </TitlesOfParts>
  <Company>MCC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Sharma, Ramakant (DCO/EAPLA-O/LES)</dc:creator>
  <cp:lastModifiedBy>Mahendra Lamsal</cp:lastModifiedBy>
  <cp:revision>140</cp:revision>
  <dcterms:created xsi:type="dcterms:W3CDTF">2018-05-18T10:54:49Z</dcterms:created>
  <dcterms:modified xsi:type="dcterms:W3CDTF">2019-11-29T00:31:19Z</dcterms:modified>
  <cp:contentStatus>Pending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0x01010050FABA117AD3BD4AB56C33BFC23169040033015F25B92AF1488EBABA6F4A4E8D55</vt:lpwstr>
  </property>
  <property fmtid="{D5CDD505-2E9C-101B-9397-08002B2CF9AE}" pid="3" name="_dlc_policyId">
    <vt:lpwstr/>
  </property>
  <property fmtid="{D5CDD505-2E9C-101B-9397-08002B2CF9AE}" pid="4" name="ItemRetentionFormula">
    <vt:lpwstr/>
  </property>
  <property fmtid="{D5CDD505-2E9C-101B-9397-08002B2CF9AE}" pid="5" name="_dlc_DocIdItemGuid">
    <vt:lpwstr>77e559dd-95ec-415b-a78e-e2ea2a3444e2</vt:lpwstr>
  </property>
</Properties>
</file>